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262" r:id="rId4"/>
    <p:sldId id="273" r:id="rId5"/>
    <p:sldId id="274" r:id="rId6"/>
    <p:sldId id="275" r:id="rId7"/>
    <p:sldId id="277" r:id="rId8"/>
    <p:sldId id="276" r:id="rId9"/>
    <p:sldId id="288" r:id="rId10"/>
    <p:sldId id="296" r:id="rId11"/>
    <p:sldId id="260" r:id="rId12"/>
    <p:sldId id="271" r:id="rId13"/>
    <p:sldId id="299" r:id="rId14"/>
    <p:sldId id="261" r:id="rId15"/>
    <p:sldId id="279" r:id="rId16"/>
    <p:sldId id="270" r:id="rId17"/>
    <p:sldId id="278" r:id="rId18"/>
    <p:sldId id="292" r:id="rId19"/>
    <p:sldId id="293" r:id="rId20"/>
    <p:sldId id="294" r:id="rId21"/>
    <p:sldId id="310" r:id="rId22"/>
    <p:sldId id="280" r:id="rId23"/>
    <p:sldId id="282" r:id="rId24"/>
    <p:sldId id="283" r:id="rId25"/>
    <p:sldId id="285" r:id="rId26"/>
    <p:sldId id="286" r:id="rId27"/>
    <p:sldId id="289" r:id="rId28"/>
    <p:sldId id="287" r:id="rId29"/>
    <p:sldId id="295" r:id="rId30"/>
    <p:sldId id="298" r:id="rId31"/>
    <p:sldId id="311" r:id="rId32"/>
    <p:sldId id="300" r:id="rId33"/>
    <p:sldId id="305" r:id="rId34"/>
    <p:sldId id="301" r:id="rId35"/>
    <p:sldId id="302" r:id="rId36"/>
    <p:sldId id="308" r:id="rId37"/>
    <p:sldId id="306" r:id="rId38"/>
    <p:sldId id="307" r:id="rId39"/>
    <p:sldId id="257" r:id="rId40"/>
    <p:sldId id="258" r:id="rId41"/>
    <p:sldId id="291" r:id="rId42"/>
    <p:sldId id="284" r:id="rId43"/>
    <p:sldId id="263" r:id="rId44"/>
    <p:sldId id="309" r:id="rId45"/>
    <p:sldId id="290" r:id="rId46"/>
    <p:sldId id="313"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024" autoAdjust="0"/>
    <p:restoredTop sz="94660"/>
  </p:normalViewPr>
  <p:slideViewPr>
    <p:cSldViewPr snapToGrid="0">
      <p:cViewPr varScale="1">
        <p:scale>
          <a:sx n="110" d="100"/>
          <a:sy n="110"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wmf>
</file>

<file path=ppt/media/image11.wmf>
</file>

<file path=ppt/media/image12.png>
</file>

<file path=ppt/media/image13.png>
</file>

<file path=ppt/media/image14.png>
</file>

<file path=ppt/media/image15.png>
</file>

<file path=ppt/media/image16.wmf>
</file>

<file path=ppt/media/image17.png>
</file>

<file path=ppt/media/image18.wm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png>
</file>

<file path=ppt/media/image48.wmf>
</file>

<file path=ppt/media/image49.wmf>
</file>

<file path=ppt/media/image5.wmf>
</file>

<file path=ppt/media/image50.wmf>
</file>

<file path=ppt/media/image51.wmf>
</file>

<file path=ppt/media/image52.wmf>
</file>

<file path=ppt/media/image53.wmf>
</file>

<file path=ppt/media/image54.png>
</file>

<file path=ppt/media/image55.wmf>
</file>

<file path=ppt/media/image56.wmf>
</file>

<file path=ppt/media/image57.png>
</file>

<file path=ppt/media/image58.png>
</file>

<file path=ppt/media/image59.png>
</file>

<file path=ppt/media/image6.wmf>
</file>

<file path=ppt/media/image60.png>
</file>

<file path=ppt/media/image7.wm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5/9/2023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4.wmf"/><Relationship Id="rId7" Type="http://schemas.openxmlformats.org/officeDocument/2006/relationships/image" Target="../media/image6.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5.wmf"/><Relationship Id="rId4" Type="http://schemas.openxmlformats.org/officeDocument/2006/relationships/oleObject" Target="../embeddings/oleObject2.bin"/><Relationship Id="rId9" Type="http://schemas.openxmlformats.org/officeDocument/2006/relationships/image" Target="../media/image7.wmf"/></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wmf"/><Relationship Id="rId5" Type="http://schemas.openxmlformats.org/officeDocument/2006/relationships/oleObject" Target="../embeddings/oleObject6.bin"/><Relationship Id="rId4" Type="http://schemas.openxmlformats.org/officeDocument/2006/relationships/image" Target="../media/image10.wmf"/></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wmf"/></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5" Type="http://schemas.openxmlformats.org/officeDocument/2006/relationships/hyperlink" Target="https://github.com/qdrant/qdrant-web-ui" TargetMode="External"/><Relationship Id="rId4" Type="http://schemas.openxmlformats.org/officeDocument/2006/relationships/hyperlink" Target="https://devblogs.microsoft.com/semantic-kernel/qdrant/"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milvus.io/docs/azure.md"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7.wmf"/><Relationship Id="rId7" Type="http://schemas.openxmlformats.org/officeDocument/2006/relationships/image" Target="../media/image39.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38.wmf"/><Relationship Id="rId4" Type="http://schemas.openxmlformats.org/officeDocument/2006/relationships/oleObject" Target="../embeddings/oleObject10.bin"/></Relationships>
</file>

<file path=ppt/slides/_rels/slide34.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40.wmf"/><Relationship Id="rId7" Type="http://schemas.openxmlformats.org/officeDocument/2006/relationships/image" Target="../media/image42.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41.wmf"/><Relationship Id="rId4" Type="http://schemas.openxmlformats.org/officeDocument/2006/relationships/oleObject" Target="../embeddings/oleObject13.bin"/><Relationship Id="rId9" Type="http://schemas.openxmlformats.org/officeDocument/2006/relationships/image" Target="../media/image43.wmf"/></Relationships>
</file>

<file path=ppt/slides/_rels/slide35.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4.wmf"/><Relationship Id="rId7" Type="http://schemas.openxmlformats.org/officeDocument/2006/relationships/image" Target="../media/image46.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45.wmf"/><Relationship Id="rId4" Type="http://schemas.openxmlformats.org/officeDocument/2006/relationships/oleObject" Target="../embeddings/oleObject17.bin"/></Relationships>
</file>

<file path=ppt/slides/_rels/slide36.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48.wmf"/><Relationship Id="rId7" Type="http://schemas.openxmlformats.org/officeDocument/2006/relationships/image" Target="../media/image50.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49.wmf"/><Relationship Id="rId4" Type="http://schemas.openxmlformats.org/officeDocument/2006/relationships/oleObject" Target="../embeddings/oleObject20.bin"/><Relationship Id="rId9" Type="http://schemas.openxmlformats.org/officeDocument/2006/relationships/image" Target="../media/image51.wmf"/></Relationships>
</file>

<file path=ppt/slides/_rels/slide37.xml.rels><?xml version="1.0" encoding="UTF-8" standalone="yes"?>
<Relationships xmlns="http://schemas.openxmlformats.org/package/2006/relationships"><Relationship Id="rId3" Type="http://schemas.openxmlformats.org/officeDocument/2006/relationships/image" Target="../media/image52.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53.wmf"/></Relationships>
</file>

<file path=ppt/slides/_rels/slide39.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6.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55.wmf"/><Relationship Id="rId4" Type="http://schemas.openxmlformats.org/officeDocument/2006/relationships/oleObject" Target="../embeddings/oleObject25.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3.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5" Type="http://schemas.openxmlformats.org/officeDocument/2006/relationships/hyperlink" Target="https://redis.io/docs/stack/search/reference/vectors/" TargetMode="External"/><Relationship Id="rId4" Type="http://schemas.openxmlformats.org/officeDocument/2006/relationships/hyperlink" Target="https://github.com/milvus-io/milvu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RediSearch/RediSearch/blob/master/docs/docs/vecsim-hybrid_queries_examples.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226859" y="766355"/>
            <a:ext cx="9144000" cy="5794368"/>
          </a:xfrm>
        </p:spPr>
        <p:txBody>
          <a:bodyPr>
            <a:normAutofit fontScale="90000"/>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err="1">
                <a:solidFill>
                  <a:srgbClr val="FF0000"/>
                </a:solidFill>
                <a:latin typeface="微软雅黑" panose="020B0503020204020204" pitchFamily="34" charset="-122"/>
                <a:ea typeface="微软雅黑" panose="020B0503020204020204" pitchFamily="34" charset="-122"/>
              </a:rPr>
              <a:t>Qdrant</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Milvus</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endParaRPr lang="en-US" altLang="zh-CN" dirty="0">
              <a:latin typeface="微软雅黑" panose="020B0503020204020204" pitchFamily="34" charset="-122"/>
              <a:ea typeface="微软雅黑" panose="020B0503020204020204" pitchFamily="34" charset="-122"/>
            </a:endParaRPr>
          </a:p>
          <a:p>
            <a:pPr algn="r"/>
            <a:endParaRPr lang="en-US" altLang="zh-CN" dirty="0">
              <a:latin typeface="微软雅黑" panose="020B0503020204020204" pitchFamily="34" charset="-122"/>
              <a:ea typeface="微软雅黑" panose="020B0503020204020204" pitchFamily="34" charset="-122"/>
            </a:endParaRPr>
          </a:p>
          <a:p>
            <a:pPr algn="r"/>
            <a:r>
              <a:rPr lang="zh-CN" altLang="en-US" b="1" dirty="0">
                <a:solidFill>
                  <a:srgbClr val="0070C0"/>
                </a:solidFill>
                <a:latin typeface="微软雅黑" panose="020B0503020204020204" pitchFamily="34" charset="-122"/>
                <a:ea typeface="微软雅黑" panose="020B0503020204020204" pitchFamily="34" charset="-122"/>
              </a:rPr>
              <a:t>于斯人也</a:t>
            </a:r>
            <a:endParaRPr lang="en-US" altLang="zh-CN" b="1" dirty="0">
              <a:solidFill>
                <a:srgbClr val="0070C0"/>
              </a:solidFill>
              <a:latin typeface="微软雅黑" panose="020B0503020204020204" pitchFamily="34" charset="-122"/>
              <a:ea typeface="微软雅黑" panose="020B0503020204020204" pitchFamily="34" charset="-122"/>
            </a:endParaRPr>
          </a:p>
          <a:p>
            <a:pPr algn="r"/>
            <a:r>
              <a:rPr lang="en-US" altLang="zh-CN" b="1" dirty="0" err="1">
                <a:solidFill>
                  <a:srgbClr val="0070C0"/>
                </a:solidFill>
                <a:latin typeface="微软雅黑" panose="020B0503020204020204" pitchFamily="34" charset="-122"/>
                <a:ea typeface="微软雅黑" panose="020B0503020204020204" pitchFamily="34" charset="-122"/>
              </a:rPr>
              <a:t>AwesomeYuer@Microshaoft</a:t>
            </a:r>
            <a:endParaRPr lang="en-US"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905692"/>
            <a:ext cx="11765280" cy="5826034"/>
          </a:xfrm>
        </p:spPr>
        <p:txBody>
          <a:bodyPr>
            <a:normAutofit/>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简易</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sz="1400"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4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14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sz="1400"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sz="1400"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052882" y="37233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0"/>
            <a:ext cx="10515600" cy="592183"/>
          </a:xfrm>
        </p:spPr>
        <p:txBody>
          <a:bodyPr>
            <a:normAutofit/>
          </a:bodyPr>
          <a:lstStyle/>
          <a:p>
            <a:r>
              <a:rPr lang="zh-CN" altLang="en-US" sz="2800" b="1" dirty="0">
                <a:latin typeface="微软雅黑" panose="020B0503020204020204" pitchFamily="34" charset="-122"/>
                <a:ea typeface="微软雅黑" panose="020B0503020204020204" pitchFamily="34" charset="-122"/>
              </a:rPr>
              <a:t>测试场景总体设计</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487680"/>
            <a:ext cx="11118669" cy="6379029"/>
          </a:xfrm>
        </p:spPr>
        <p:txBody>
          <a:bodyPr>
            <a:noAutofit/>
          </a:bodyPr>
          <a:lstStyle/>
          <a:p>
            <a:r>
              <a:rPr lang="zh-CN" altLang="en-US" sz="1400" b="1" dirty="0">
                <a:latin typeface="微软雅黑" panose="020B0503020204020204" pitchFamily="34" charset="-122"/>
                <a:ea typeface="微软雅黑" panose="020B0503020204020204" pitchFamily="34" charset="-122"/>
              </a:rPr>
              <a:t>数据规模</a:t>
            </a:r>
            <a:endParaRPr lang="en-US" altLang="zh-CN" sz="14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胡总赞助 </a:t>
            </a:r>
            <a:r>
              <a:rPr lang="en-US" altLang="zh-CN" sz="900" b="1" dirty="0">
                <a:highlight>
                  <a:srgbClr val="FFFF00"/>
                </a:highlight>
                <a:latin typeface="微软雅黑" panose="020B0503020204020204" pitchFamily="34" charset="-122"/>
                <a:ea typeface="微软雅黑" panose="020B0503020204020204" pitchFamily="34" charset="-122"/>
              </a:rPr>
              <a:t>11w SQL </a:t>
            </a:r>
            <a:r>
              <a:rPr lang="zh-CN" altLang="en-US" sz="900" b="1" dirty="0">
                <a:latin typeface="微软雅黑" panose="020B0503020204020204" pitchFamily="34" charset="-122"/>
                <a:ea typeface="微软雅黑" panose="020B0503020204020204" pitchFamily="34" charset="-122"/>
              </a:rPr>
              <a:t>随机向量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 </a:t>
            </a:r>
            <a:r>
              <a:rPr lang="zh-CN" altLang="en-US" sz="900" b="1" dirty="0">
                <a:latin typeface="微软雅黑" panose="020B0503020204020204" pitchFamily="34" charset="-122"/>
                <a:ea typeface="微软雅黑" panose="020B0503020204020204" pitchFamily="34" charset="-122"/>
              </a:rPr>
              <a:t>文档向量</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RediSearch</a:t>
            </a:r>
            <a:endParaRPr lang="en-US" altLang="zh-CN" sz="9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RediSearch</a:t>
            </a:r>
            <a:r>
              <a:rPr lang="en-US" altLang="zh-CN" sz="900" b="1" dirty="0">
                <a:latin typeface="微软雅黑" panose="020B0503020204020204" pitchFamily="34" charset="-122"/>
                <a:ea typeface="微软雅黑" panose="020B0503020204020204" pitchFamily="34" charset="-122"/>
              </a:rPr>
              <a:t> </a:t>
            </a:r>
            <a:r>
              <a:rPr lang="en-US" altLang="zh-CN" sz="900" b="1" dirty="0">
                <a:highlight>
                  <a:srgbClr val="FFFF00"/>
                </a:highlight>
                <a:latin typeface="微软雅黑" panose="020B0503020204020204" pitchFamily="34" charset="-122"/>
                <a:ea typeface="微软雅黑" panose="020B0503020204020204" pitchFamily="34" charset="-122"/>
              </a:rPr>
              <a:t>225k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50" b="1" dirty="0">
                <a:latin typeface="微软雅黑" panose="020B0503020204020204" pitchFamily="34" charset="-122"/>
                <a:ea typeface="微软雅黑" panose="020B0503020204020204" pitchFamily="34" charset="-122"/>
              </a:rPr>
              <a:t>Milvus</a:t>
            </a:r>
          </a:p>
          <a:p>
            <a:pPr lvl="2"/>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50w/100w/150w/200w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r>
              <a:rPr lang="zh-CN" altLang="en-US" sz="1400" b="1" dirty="0">
                <a:latin typeface="微软雅黑" panose="020B0503020204020204" pitchFamily="34" charset="-122"/>
                <a:ea typeface="微软雅黑" panose="020B0503020204020204" pitchFamily="34" charset="-122"/>
              </a:rPr>
              <a:t>基本功能</a:t>
            </a:r>
            <a:endParaRPr lang="en-US" altLang="zh-CN" sz="1400" b="1" dirty="0">
              <a:latin typeface="微软雅黑" panose="020B0503020204020204" pitchFamily="34" charset="-122"/>
              <a:ea typeface="微软雅黑" panose="020B0503020204020204" pitchFamily="34" charset="-122"/>
            </a:endParaRPr>
          </a:p>
          <a:p>
            <a:pPr lvl="1"/>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不做混合 </a:t>
            </a:r>
            <a:r>
              <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rPr>
              <a:t>(hybrid) </a:t>
            </a:r>
            <a:r>
              <a:rPr lang="zh-CN" altLang="en-US" sz="1050" b="1" dirty="0">
                <a:solidFill>
                  <a:srgbClr val="FF0000"/>
                </a:solidFill>
                <a:highlight>
                  <a:srgbClr val="FFFF00"/>
                </a:highlight>
                <a:latin typeface="微软雅黑" panose="020B0503020204020204" pitchFamily="34" charset="-122"/>
                <a:ea typeface="微软雅黑" panose="020B0503020204020204" pitchFamily="34" charset="-122"/>
              </a:rPr>
              <a:t>检索 无其他非向量字段属性条件</a:t>
            </a:r>
            <a:endParaRPr lang="en-US" altLang="zh-CN" sz="105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ivfflat</a:t>
            </a:r>
            <a:r>
              <a:rPr lang="en-US" altLang="zh-CN" sz="900" b="1" dirty="0">
                <a:highlight>
                  <a:srgbClr val="FFFF00"/>
                </a:highlight>
                <a:latin typeface="微软雅黑" panose="020B0503020204020204" pitchFamily="34" charset="-122"/>
                <a:ea typeface="微软雅黑" panose="020B0503020204020204" pitchFamily="34" charset="-122"/>
              </a:rPr>
              <a:t> cosine </a:t>
            </a:r>
            <a:r>
              <a:rPr lang="zh-CN" altLang="en-US" sz="900" b="1" dirty="0">
                <a:latin typeface="微软雅黑" panose="020B0503020204020204" pitchFamily="34" charset="-122"/>
                <a:ea typeface="微软雅黑" panose="020B0503020204020204" pitchFamily="34" charset="-122"/>
              </a:rPr>
              <a:t>相关优化索引，按与随机查询向量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a:latin typeface="微软雅黑" panose="020B0503020204020204" pitchFamily="34" charset="-122"/>
                <a:ea typeface="微软雅黑" panose="020B0503020204020204" pitchFamily="34" charset="-122"/>
              </a:rPr>
              <a:t>Redis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IVF_FLAT </a:t>
            </a:r>
            <a:r>
              <a:rPr lang="zh-CN" altLang="en-US" sz="900" b="1" dirty="0">
                <a:latin typeface="微软雅黑" panose="020B0503020204020204" pitchFamily="34" charset="-122"/>
                <a:ea typeface="微软雅黑" panose="020B0503020204020204" pitchFamily="34" charset="-122"/>
              </a:rPr>
              <a:t>索引，按与随机查询向量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索引，按与随机查询向</a:t>
            </a:r>
            <a:r>
              <a:rPr lang="zh-CN" altLang="en-US" sz="900" b="1" dirty="0">
                <a:highlight>
                  <a:srgbClr val="FFFF00"/>
                </a:highlight>
                <a:latin typeface="微软雅黑" panose="020B0503020204020204" pitchFamily="34" charset="-122"/>
                <a:ea typeface="微软雅黑" panose="020B0503020204020204" pitchFamily="34" charset="-122"/>
              </a:rPr>
              <a:t>量 </a:t>
            </a:r>
            <a:r>
              <a:rPr lang="en-US" altLang="zh-CN" sz="900" b="1" dirty="0">
                <a:highlight>
                  <a:srgbClr val="FFFF00"/>
                </a:highlight>
                <a:latin typeface="微软雅黑" panose="020B0503020204020204" pitchFamily="34" charset="-122"/>
                <a:ea typeface="微软雅黑" panose="020B0503020204020204" pitchFamily="34" charset="-122"/>
              </a:rPr>
              <a:t>KNN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a:t>
            </a:r>
            <a:r>
              <a:rPr lang="zh-CN" altLang="en-US" sz="900" b="1" dirty="0">
                <a:latin typeface="微软雅黑" panose="020B0503020204020204" pitchFamily="34" charset="-122"/>
                <a:ea typeface="微软雅黑" panose="020B0503020204020204" pitchFamily="34" charset="-122"/>
              </a:rPr>
              <a:t> 返回数据表中 </a:t>
            </a:r>
            <a:r>
              <a:rPr lang="en-US" altLang="zh-CN" sz="900" b="1" dirty="0">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SK HTTP API </a:t>
            </a:r>
            <a:r>
              <a:rPr lang="zh-CN" altLang="en-US" sz="900" b="1" dirty="0">
                <a:latin typeface="微软雅黑" panose="020B0503020204020204" pitchFamily="34" charset="-122"/>
                <a:ea typeface="微软雅黑" panose="020B0503020204020204" pitchFamily="34" charset="-122"/>
              </a:rPr>
              <a:t>远程调用，按与随机查询向量 </a:t>
            </a:r>
            <a:r>
              <a:rPr lang="zh-CN" altLang="en-US" sz="900" b="1" dirty="0">
                <a:highlight>
                  <a:srgbClr val="FFFF00"/>
                </a:highlight>
                <a:latin typeface="微软雅黑" panose="020B0503020204020204" pitchFamily="34" charset="-122"/>
                <a:ea typeface="微软雅黑" panose="020B0503020204020204" pitchFamily="34" charset="-122"/>
              </a:rPr>
              <a:t>余弦距离 正序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a:latin typeface="微软雅黑" panose="020B0503020204020204" pitchFamily="34" charset="-122"/>
                <a:ea typeface="微软雅黑" panose="020B0503020204020204" pitchFamily="34" charset="-122"/>
              </a:rPr>
              <a:t>Milvus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solidFill>
                  <a:srgbClr val="FF0000"/>
                </a:solidFill>
                <a:highlight>
                  <a:srgbClr val="FFFF00"/>
                </a:highlight>
                <a:latin typeface="微软雅黑" panose="020B0503020204020204" pitchFamily="34" charset="-122"/>
                <a:ea typeface="微软雅黑" panose="020B0503020204020204" pitchFamily="34" charset="-122"/>
              </a:rPr>
              <a:t>Grpc</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远程调用，按与随机查询向量 </a:t>
            </a:r>
            <a:r>
              <a:rPr lang="en-US" altLang="zh-CN" sz="900" b="1" dirty="0">
                <a:solidFill>
                  <a:srgbClr val="FF0000"/>
                </a:solidFill>
                <a:highlight>
                  <a:srgbClr val="FFFF00"/>
                </a:highlight>
                <a:latin typeface="微软雅黑" panose="020B0503020204020204" pitchFamily="34" charset="-122"/>
                <a:ea typeface="微软雅黑" panose="020B0503020204020204" pitchFamily="34" charset="-122"/>
              </a:rPr>
              <a:t>L2 </a:t>
            </a:r>
            <a:r>
              <a:rPr lang="zh-CN" altLang="en-US" sz="900" b="1" dirty="0">
                <a:solidFill>
                  <a:srgbClr val="FF0000"/>
                </a:solidFill>
                <a:highlight>
                  <a:srgbClr val="FFFF00"/>
                </a:highlight>
                <a:latin typeface="微软雅黑" panose="020B0503020204020204" pitchFamily="34" charset="-122"/>
                <a:ea typeface="微软雅黑" panose="020B0503020204020204" pitchFamily="34" charset="-122"/>
              </a:rPr>
              <a:t>距离 倒序</a:t>
            </a:r>
            <a:r>
              <a:rPr lang="zh-CN" altLang="en-US" sz="900" b="1" dirty="0">
                <a:highlight>
                  <a:srgbClr val="FFFF00"/>
                </a:highlight>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返回数据表中 </a:t>
            </a:r>
            <a:r>
              <a:rPr lang="en-US" altLang="zh-CN" sz="900" b="1" dirty="0">
                <a:solidFill>
                  <a:schemeClr val="tx1"/>
                </a:solidFill>
                <a:highlight>
                  <a:srgbClr val="FFFF00"/>
                </a:highlight>
                <a:latin typeface="微软雅黑" panose="020B0503020204020204" pitchFamily="34" charset="-122"/>
                <a:ea typeface="微软雅黑" panose="020B0503020204020204" pitchFamily="34" charset="-122"/>
              </a:rPr>
              <a:t>20</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r>
              <a:rPr lang="en-US" altLang="zh-CN" sz="1200" b="1" dirty="0" err="1">
                <a:latin typeface="微软雅黑" panose="020B0503020204020204" pitchFamily="34" charset="-122"/>
                <a:ea typeface="微软雅黑" panose="020B0503020204020204" pitchFamily="34" charset="-122"/>
              </a:rPr>
              <a:t>WebApi</a:t>
            </a:r>
            <a:r>
              <a:rPr lang="en-US" altLang="zh-CN" sz="1200" b="1" dirty="0">
                <a:latin typeface="微软雅黑" panose="020B0503020204020204" pitchFamily="34" charset="-122"/>
                <a:ea typeface="微软雅黑" panose="020B0503020204020204" pitchFamily="34" charset="-122"/>
              </a:rPr>
              <a:t> </a:t>
            </a:r>
            <a:r>
              <a:rPr lang="zh-CN" altLang="en-US" sz="1200" b="1" dirty="0">
                <a:highlight>
                  <a:srgbClr val="FFFF00"/>
                </a:highlight>
                <a:latin typeface="微软雅黑" panose="020B0503020204020204" pitchFamily="34" charset="-122"/>
                <a:ea typeface="微软雅黑" panose="020B0503020204020204" pitchFamily="34" charset="-122"/>
              </a:rPr>
              <a:t>压测</a:t>
            </a:r>
            <a:r>
              <a:rPr lang="en-US" altLang="zh-CN" sz="1200" b="1" dirty="0">
                <a:highlight>
                  <a:srgbClr val="FFFF00"/>
                </a:highlight>
                <a:latin typeface="微软雅黑" panose="020B0503020204020204" pitchFamily="34" charset="-122"/>
                <a:ea typeface="微软雅黑" panose="020B0503020204020204" pitchFamily="34" charset="-122"/>
              </a:rPr>
              <a:t>:</a:t>
            </a:r>
            <a:r>
              <a:rPr lang="en-US" altLang="zh-CN" sz="105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WebApiBenchmark</a:t>
            </a:r>
            <a:endParaRPr lang="en-US" altLang="zh-CN" sz="1050" b="1" dirty="0">
              <a:latin typeface="微软雅黑" panose="020B0503020204020204" pitchFamily="34" charset="-122"/>
              <a:ea typeface="微软雅黑" panose="020B0503020204020204" pitchFamily="34" charset="-122"/>
            </a:endParaRPr>
          </a:p>
          <a:p>
            <a:r>
              <a:rPr lang="zh-CN" altLang="en-US" sz="1200" b="1" dirty="0">
                <a:latin typeface="微软雅黑" panose="020B0503020204020204" pitchFamily="34" charset="-122"/>
                <a:ea typeface="微软雅黑" panose="020B0503020204020204" pitchFamily="34" charset="-122"/>
              </a:rPr>
              <a:t>单元性能测试</a:t>
            </a:r>
            <a:r>
              <a:rPr lang="en-US" altLang="zh-CN" sz="1200" b="1" dirty="0">
                <a:latin typeface="微软雅黑" panose="020B0503020204020204" pitchFamily="34" charset="-122"/>
                <a:ea typeface="微软雅黑" panose="020B0503020204020204" pitchFamily="34" charset="-122"/>
              </a:rPr>
              <a:t>:	</a:t>
            </a:r>
            <a:r>
              <a:rPr lang="en-US" altLang="zh-CN" sz="1050" b="1" dirty="0" err="1">
                <a:latin typeface="微软雅黑" panose="020B0503020204020204" pitchFamily="34" charset="-122"/>
                <a:ea typeface="微软雅黑" panose="020B0503020204020204" pitchFamily="34" charset="-122"/>
              </a:rPr>
              <a:t>BenchmarkDotNet</a:t>
            </a:r>
            <a:endParaRPr lang="en-US" altLang="zh-CN" sz="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p:txBody>
          <a:bodyPr/>
          <a:lstStyle/>
          <a:p>
            <a:r>
              <a:rPr lang="zh-CN" altLang="en-US" b="1" dirty="0">
                <a:latin typeface="微软雅黑" panose="020B0503020204020204" pitchFamily="34" charset="-122"/>
                <a:ea typeface="微软雅黑" panose="020B0503020204020204" pitchFamily="34" charset="-122"/>
              </a:rPr>
              <a:t>假设每篇文档 </a:t>
            </a:r>
            <a:r>
              <a:rPr lang="en-US" altLang="zh-CN" b="1" dirty="0">
                <a:latin typeface="微软雅黑" panose="020B0503020204020204" pitchFamily="34" charset="-122"/>
                <a:ea typeface="微软雅黑" panose="020B0503020204020204" pitchFamily="34" charset="-122"/>
              </a:rPr>
              <a:t>5000 </a:t>
            </a:r>
            <a:r>
              <a:rPr lang="zh-CN" altLang="en-US" b="1" dirty="0">
                <a:latin typeface="微软雅黑" panose="020B0503020204020204" pitchFamily="34" charset="-122"/>
                <a:ea typeface="微软雅黑" panose="020B0503020204020204" pitchFamily="34" charset="-122"/>
              </a:rPr>
              <a:t>字，</a:t>
            </a:r>
            <a:r>
              <a:rPr lang="en-US" altLang="zh-CN" b="1" dirty="0">
                <a:highlight>
                  <a:srgbClr val="FFFF00"/>
                </a:highlight>
                <a:latin typeface="微软雅黑" panose="020B0503020204020204" pitchFamily="34" charset="-122"/>
                <a:ea typeface="微软雅黑" panose="020B0503020204020204" pitchFamily="34" charset="-122"/>
              </a:rPr>
              <a:t>200</a:t>
            </a:r>
            <a:r>
              <a:rPr lang="zh-CN" altLang="en-US" b="1" dirty="0">
                <a:highlight>
                  <a:srgbClr val="FFFF00"/>
                </a:highlight>
                <a:latin typeface="微软雅黑" panose="020B0503020204020204" pitchFamily="34" charset="-122"/>
                <a:ea typeface="微软雅黑" panose="020B0503020204020204" pitchFamily="34" charset="-122"/>
              </a:rPr>
              <a:t>字</a:t>
            </a:r>
            <a:r>
              <a:rPr lang="en-US" altLang="zh-CN" b="1" dirty="0">
                <a:highlight>
                  <a:srgbClr val="FFFF00"/>
                </a:highlight>
                <a:latin typeface="微软雅黑" panose="020B0503020204020204" pitchFamily="34" charset="-122"/>
                <a:ea typeface="微软雅黑" panose="020B0503020204020204" pitchFamily="34" charset="-122"/>
              </a:rPr>
              <a:t>/</a:t>
            </a:r>
            <a:r>
              <a:rPr lang="zh-CN" altLang="en-US" b="1" dirty="0">
                <a:highlight>
                  <a:srgbClr val="FFFF00"/>
                </a:highlight>
                <a:latin typeface="微软雅黑" panose="020B0503020204020204" pitchFamily="34" charset="-122"/>
                <a:ea typeface="微软雅黑" panose="020B0503020204020204" pitchFamily="34" charset="-122"/>
              </a:rPr>
              <a:t>向量</a:t>
            </a:r>
            <a:endParaRPr lang="en-US" altLang="zh-CN" b="1" dirty="0">
              <a:highlight>
                <a:srgbClr val="FFFF00"/>
              </a:highlight>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200</a:t>
            </a:r>
            <a:r>
              <a:rPr lang="zh-CN" altLang="en-US" dirty="0">
                <a:latin typeface="微软雅黑" panose="020B0503020204020204" pitchFamily="34" charset="-122"/>
                <a:ea typeface="微软雅黑" panose="020B0503020204020204" pitchFamily="34" charset="-122"/>
              </a:rPr>
              <a:t>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块</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25</a:t>
            </a:r>
            <a:r>
              <a:rPr lang="zh-CN" altLang="en-US" dirty="0">
                <a:latin typeface="微软雅黑" panose="020B0503020204020204" pitchFamily="34" charset="-122"/>
                <a:ea typeface="微软雅黑" panose="020B0503020204020204" pitchFamily="34" charset="-122"/>
              </a:rPr>
              <a:t>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文档</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100</a:t>
            </a:r>
            <a:r>
              <a:rPr lang="zh-CN" altLang="en-US" dirty="0">
                <a:latin typeface="微软雅黑" panose="020B0503020204020204" pitchFamily="34" charset="-122"/>
                <a:ea typeface="微软雅黑" panose="020B0503020204020204" pitchFamily="34" charset="-122"/>
              </a:rPr>
              <a:t>万随机向量相当于</a:t>
            </a:r>
            <a:r>
              <a:rPr lang="en-US" altLang="zh-CN" dirty="0">
                <a:latin typeface="微软雅黑" panose="020B0503020204020204" pitchFamily="34" charset="-122"/>
                <a:ea typeface="微软雅黑" panose="020B0503020204020204" pitchFamily="34" charset="-122"/>
              </a:rPr>
              <a:t>4W</a:t>
            </a:r>
            <a:r>
              <a:rPr lang="zh-CN" altLang="en-US" dirty="0">
                <a:latin typeface="微软雅黑" panose="020B0503020204020204" pitchFamily="34" charset="-122"/>
                <a:ea typeface="微软雅黑" panose="020B0503020204020204" pitchFamily="34" charset="-122"/>
              </a:rPr>
              <a:t>文档</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3466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598714" y="911223"/>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highlight>
                  <a:srgbClr val="FFFF00"/>
                </a:highlight>
                <a:latin typeface="微软雅黑" panose="020B0503020204020204" pitchFamily="34" charset="-122"/>
                <a:ea typeface="微软雅黑" panose="020B0503020204020204" pitchFamily="34" charset="-122"/>
              </a:rPr>
              <a:t>ivfflat</a:t>
            </a:r>
            <a:r>
              <a:rPr lang="en-US" altLang="zh-CN" sz="1600" dirty="0">
                <a:highlight>
                  <a:srgbClr val="FFFF00"/>
                </a:highlight>
                <a:latin typeface="微软雅黑" panose="020B0503020204020204" pitchFamily="34" charset="-122"/>
                <a:ea typeface="微软雅黑" panose="020B0503020204020204" pitchFamily="34" charset="-122"/>
              </a:rPr>
              <a:t> cosine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相差</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倍：</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30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 </a:t>
            </a:r>
            <a:r>
              <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rPr>
              <a:t>vs 950</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毫秒</a:t>
            </a:r>
            <a:endParaRPr lang="en-US" altLang="zh-CN" sz="1600" b="1" dirty="0">
              <a:solidFill>
                <a:srgbClr val="FF0000"/>
              </a:solidFill>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无并发交叉对比测试过程性能监控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461554" y="464079"/>
            <a:ext cx="10813869" cy="537408"/>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p:txBody>
          <a:bodyPr/>
          <a:lstStyle/>
          <a:p>
            <a:r>
              <a:rPr lang="zh-CN" altLang="en-US" dirty="0"/>
              <a:t>特别鸣谢</a:t>
            </a:r>
            <a:endParaRPr lang="en-US"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677334" y="1497875"/>
            <a:ext cx="8596668" cy="4543488"/>
          </a:xfrm>
        </p:spPr>
        <p:txBody>
          <a:bodyPr>
            <a:normAutofit/>
          </a:bodyPr>
          <a:lstStyle/>
          <a:p>
            <a:r>
              <a:rPr lang="zh-CN" altLang="en-US" sz="2400" b="1" dirty="0">
                <a:solidFill>
                  <a:srgbClr val="FF0000"/>
                </a:solidFill>
                <a:latin typeface="微软雅黑" panose="020B0503020204020204" pitchFamily="34" charset="-122"/>
                <a:ea typeface="微软雅黑" panose="020B0503020204020204" pitchFamily="34" charset="-122"/>
              </a:rPr>
              <a:t>哈维尔 胡</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给予小范围分享机会</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善意的灵魂拷问</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向量索引相关</a:t>
            </a:r>
            <a:r>
              <a:rPr lang="zh-CN" altLang="en-US" dirty="0">
                <a:highlight>
                  <a:srgbClr val="FFFF00"/>
                </a:highlight>
                <a:latin typeface="微软雅黑" panose="020B0503020204020204" pitchFamily="34" charset="-122"/>
                <a:ea typeface="微软雅黑" panose="020B0503020204020204" pitchFamily="34" charset="-122"/>
              </a:rPr>
              <a:t>科学</a:t>
            </a:r>
            <a:r>
              <a:rPr lang="zh-CN" altLang="en-US" dirty="0">
                <a:latin typeface="微软雅黑" panose="020B0503020204020204" pitchFamily="34" charset="-122"/>
                <a:ea typeface="微软雅黑" panose="020B0503020204020204" pitchFamily="34" charset="-122"/>
              </a:rPr>
              <a:t>问题，使我这个</a:t>
            </a:r>
            <a:r>
              <a:rPr lang="zh-CN" altLang="en-US" dirty="0">
                <a:highlight>
                  <a:srgbClr val="FFFF00"/>
                </a:highlight>
                <a:latin typeface="微软雅黑" panose="020B0503020204020204" pitchFamily="34" charset="-122"/>
                <a:ea typeface="微软雅黑" panose="020B0503020204020204" pitchFamily="34" charset="-122"/>
              </a:rPr>
              <a:t>科技</a:t>
            </a:r>
            <a:r>
              <a:rPr lang="zh-CN" altLang="en-US" dirty="0">
                <a:latin typeface="微软雅黑" panose="020B0503020204020204" pitchFamily="34" charset="-122"/>
                <a:ea typeface="微软雅黑" panose="020B0503020204020204" pitchFamily="34" charset="-122"/>
              </a:rPr>
              <a:t>从业者力不从心</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 </a:t>
            </a:r>
            <a:r>
              <a:rPr lang="en-US" altLang="zh-CN" dirty="0">
                <a:latin typeface="微软雅黑" panose="020B0503020204020204" pitchFamily="34" charset="-122"/>
                <a:ea typeface="微软雅黑" panose="020B0503020204020204" pitchFamily="34" charset="-122"/>
              </a:rPr>
              <a:t>11</a:t>
            </a:r>
            <a:r>
              <a:rPr lang="zh-CN" altLang="en-US" dirty="0">
                <a:latin typeface="微软雅黑" panose="020B0503020204020204" pitchFamily="34" charset="-122"/>
                <a:ea typeface="微软雅黑" panose="020B0503020204020204" pitchFamily="34" charset="-122"/>
              </a:rPr>
              <a:t>万</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赞助高性能 </a:t>
            </a:r>
            <a:r>
              <a:rPr lang="en-US" altLang="zh-CN" dirty="0">
                <a:latin typeface="微软雅黑" panose="020B0503020204020204" pitchFamily="34" charset="-122"/>
                <a:ea typeface="微软雅黑" panose="020B0503020204020204" pitchFamily="34" charset="-122"/>
              </a:rPr>
              <a:t>Azure </a:t>
            </a:r>
            <a:r>
              <a:rPr lang="zh-CN" altLang="en-US" dirty="0">
                <a:latin typeface="微软雅黑" panose="020B0503020204020204" pitchFamily="34" charset="-122"/>
                <a:ea typeface="微软雅黑" panose="020B0503020204020204" pitchFamily="34" charset="-122"/>
              </a:rPr>
              <a:t>虚机 </a:t>
            </a:r>
            <a:r>
              <a:rPr lang="en-US" altLang="zh-CN" dirty="0">
                <a:latin typeface="微软雅黑" panose="020B0503020204020204" pitchFamily="34" charset="-122"/>
                <a:ea typeface="微软雅黑" panose="020B0503020204020204" pitchFamily="34" charset="-122"/>
              </a:rPr>
              <a:t>24 </a:t>
            </a:r>
            <a:r>
              <a:rPr lang="zh-CN" altLang="en-US" dirty="0">
                <a:latin typeface="微软雅黑" panose="020B0503020204020204" pitchFamily="34" charset="-122"/>
                <a:ea typeface="微软雅黑" panose="020B0503020204020204" pitchFamily="34" charset="-122"/>
              </a:rPr>
              <a:t>小时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提供评测范围线索</a:t>
            </a:r>
            <a:endParaRPr lang="en-US" altLang="zh-CN" dirty="0">
              <a:latin typeface="微软雅黑" panose="020B0503020204020204" pitchFamily="34" charset="-122"/>
              <a:ea typeface="微软雅黑" panose="020B0503020204020204" pitchFamily="34" charset="-122"/>
            </a:endParaRPr>
          </a:p>
          <a:p>
            <a:pPr lvl="1"/>
            <a:r>
              <a:rPr lang="zh-CN" altLang="en-US" sz="2400" b="1" dirty="0">
                <a:solidFill>
                  <a:srgbClr val="FF0000"/>
                </a:solidFill>
                <a:latin typeface="微软雅黑" panose="020B0503020204020204" pitchFamily="34" charset="-122"/>
                <a:ea typeface="微软雅黑" panose="020B0503020204020204" pitchFamily="34" charset="-122"/>
              </a:rPr>
              <a:t>推荐至 </a:t>
            </a:r>
            <a:r>
              <a:rPr lang="en-US" altLang="zh-CN" sz="2400" b="1" dirty="0">
                <a:solidFill>
                  <a:srgbClr val="FF0000"/>
                </a:solidFill>
                <a:latin typeface="微软雅黑" panose="020B0503020204020204" pitchFamily="34" charset="-122"/>
                <a:ea typeface="微软雅黑" panose="020B0503020204020204" pitchFamily="34" charset="-122"/>
              </a:rPr>
              <a:t>OpenAI </a:t>
            </a:r>
            <a:r>
              <a:rPr lang="zh-CN" altLang="en-US" sz="2400" b="1" dirty="0">
                <a:solidFill>
                  <a:srgbClr val="FF0000"/>
                </a:solidFill>
                <a:latin typeface="微软雅黑" panose="020B0503020204020204" pitchFamily="34" charset="-122"/>
                <a:ea typeface="微软雅黑" panose="020B0503020204020204" pitchFamily="34" charset="-122"/>
              </a:rPr>
              <a:t>系列分享</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内容有些枯燥，</a:t>
            </a:r>
            <a:r>
              <a:rPr lang="en-US" altLang="zh-CN" sz="2200" b="1" dirty="0">
                <a:solidFill>
                  <a:srgbClr val="FF0000"/>
                </a:solidFill>
                <a:latin typeface="微软雅黑" panose="020B0503020204020204" pitchFamily="34" charset="-122"/>
                <a:ea typeface="微软雅黑" panose="020B0503020204020204" pitchFamily="34" charset="-122"/>
              </a:rPr>
              <a:t>Level 100</a:t>
            </a:r>
          </a:p>
          <a:p>
            <a:pPr lvl="2"/>
            <a:r>
              <a:rPr lang="zh-CN" altLang="en-US" sz="2200" b="1" dirty="0">
                <a:solidFill>
                  <a:srgbClr val="FF0000"/>
                </a:solidFill>
                <a:latin typeface="微软雅黑" panose="020B0503020204020204" pitchFamily="34" charset="-122"/>
                <a:ea typeface="微软雅黑" panose="020B0503020204020204" pitchFamily="34" charset="-122"/>
              </a:rPr>
              <a:t>抛砖引玉、班门弄斧</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请大家斧正</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Cosine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local: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55116" y="76410"/>
            <a:ext cx="9851329" cy="637694"/>
          </a:xfrm>
        </p:spPr>
        <p:txBody>
          <a:bodyPr>
            <a:normAutofit fontScale="90000"/>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highlight>
                  <a:srgbClr val="FFFF00"/>
                </a:highlight>
                <a:latin typeface="微软雅黑" panose="020B0503020204020204" pitchFamily="34" charset="-122"/>
                <a:ea typeface="微软雅黑" panose="020B0503020204020204" pitchFamily="34" charset="-122"/>
              </a:rPr>
              <a:t>表现欠佳</a:t>
            </a:r>
            <a:r>
              <a:rPr lang="zh-CN" altLang="en-US" b="1" dirty="0">
                <a:latin typeface="微软雅黑" panose="020B0503020204020204" pitchFamily="34" charset="-122"/>
                <a:ea typeface="微软雅黑" panose="020B0503020204020204" pitchFamily="34" charset="-122"/>
              </a:rPr>
              <a:t>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154817" y="663821"/>
            <a:ext cx="11418873" cy="6143896"/>
          </a:xfrm>
        </p:spPr>
        <p:txBody>
          <a:bodyPr>
            <a:normAutofit fontScale="25000" lnSpcReduction="20000"/>
          </a:bodyPr>
          <a:lstStyle/>
          <a:p>
            <a:r>
              <a:rPr lang="zh-CN" altLang="en-US" sz="9600" dirty="0">
                <a:latin typeface="微软雅黑" panose="020B0503020204020204" pitchFamily="34" charset="-122"/>
                <a:ea typeface="微软雅黑" panose="020B0503020204020204" pitchFamily="34" charset="-122"/>
              </a:rPr>
              <a:t>虽然</a:t>
            </a:r>
            <a:endParaRPr lang="en-US" altLang="zh-CN" sz="96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扩展支持文本相似度相关的比较多的标量函数（似乎不支持中文）</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扩展支持向量相似度相关的比较多的标量度量函数</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开发生态比较完善：使用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语句查询</a:t>
            </a:r>
            <a:endParaRPr lang="en-US" altLang="zh-CN" sz="6400" dirty="0">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承诺</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召回率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精确率</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准确率：</a:t>
            </a:r>
            <a:r>
              <a:rPr lang="en-US" altLang="zh-CN" sz="6400" dirty="0">
                <a:latin typeface="微软雅黑" panose="020B0503020204020204" pitchFamily="34" charset="-122"/>
                <a:ea typeface="微软雅黑" panose="020B0503020204020204" pitchFamily="34" charset="-122"/>
              </a:rPr>
              <a:t>100%</a:t>
            </a:r>
          </a:p>
          <a:p>
            <a:r>
              <a:rPr lang="zh-CN" altLang="en-US" sz="9600" b="1" dirty="0">
                <a:solidFill>
                  <a:srgbClr val="FF0000"/>
                </a:solidFill>
                <a:latin typeface="微软雅黑" panose="020B0503020204020204" pitchFamily="34" charset="-122"/>
                <a:ea typeface="微软雅黑" panose="020B0503020204020204" pitchFamily="34" charset="-122"/>
              </a:rPr>
              <a:t>但是</a:t>
            </a:r>
            <a:endParaRPr lang="en-US" altLang="zh-CN" sz="9600" b="1" dirty="0">
              <a:solidFill>
                <a:srgbClr val="FF0000"/>
              </a:solidFill>
              <a:latin typeface="微软雅黑" panose="020B0503020204020204" pitchFamily="34" charset="-122"/>
              <a:ea typeface="微软雅黑" panose="020B0503020204020204" pitchFamily="34" charset="-122"/>
            </a:endParaRPr>
          </a:p>
          <a:p>
            <a:pPr lvl="1"/>
            <a:r>
              <a:rPr lang="zh-CN" altLang="en-US" sz="6400" dirty="0">
                <a:latin typeface="微软雅黑" panose="020B0503020204020204" pitchFamily="34" charset="-122"/>
                <a:ea typeface="微软雅黑" panose="020B0503020204020204" pitchFamily="34" charset="-122"/>
              </a:rPr>
              <a:t>向量检索不够专业</a:t>
            </a:r>
            <a:endParaRPr lang="en-US" altLang="zh-CN" sz="6400" dirty="0">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应该有暴力算法基因</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均是基于 </a:t>
            </a:r>
            <a:r>
              <a:rPr lang="en-US" altLang="zh-CN" sz="6400" dirty="0" err="1">
                <a:highlight>
                  <a:srgbClr val="FFFF00"/>
                </a:highlight>
                <a:latin typeface="微软雅黑" panose="020B0503020204020204" pitchFamily="34" charset="-122"/>
                <a:ea typeface="微软雅黑" panose="020B0503020204020204" pitchFamily="34" charset="-122"/>
              </a:rPr>
              <a:t>ivfflat</a:t>
            </a:r>
            <a:r>
              <a:rPr lang="en-US" altLang="zh-CN" sz="6400" dirty="0">
                <a:highlight>
                  <a:srgbClr val="FFFF00"/>
                </a:highlight>
                <a:latin typeface="微软雅黑" panose="020B0503020204020204" pitchFamily="34" charset="-122"/>
                <a:ea typeface="微软雅黑" panose="020B0503020204020204" pitchFamily="34" charset="-122"/>
              </a:rPr>
              <a:t> </a:t>
            </a:r>
            <a:r>
              <a:rPr lang="zh-CN" altLang="en-US" sz="6400" dirty="0">
                <a:highlight>
                  <a:srgbClr val="FFFF00"/>
                </a:highlight>
                <a:latin typeface="微软雅黑" panose="020B0503020204020204" pitchFamily="34" charset="-122"/>
                <a:ea typeface="微软雅黑" panose="020B0503020204020204" pitchFamily="34" charset="-122"/>
              </a:rPr>
              <a:t>倒排的索引，至少局部暴力计算</a:t>
            </a:r>
            <a:endParaRPr lang="en-US" altLang="zh-CN" sz="6400" dirty="0">
              <a:highlight>
                <a:srgbClr val="FFFF00"/>
              </a:highlight>
              <a:latin typeface="微软雅黑" panose="020B0503020204020204" pitchFamily="34" charset="-122"/>
              <a:ea typeface="微软雅黑" panose="020B0503020204020204" pitchFamily="34" charset="-122"/>
            </a:endParaRPr>
          </a:p>
          <a:p>
            <a:pPr lvl="2"/>
            <a:r>
              <a:rPr lang="zh-CN" altLang="en-US" sz="6400" dirty="0">
                <a:latin typeface="微软雅黑" panose="020B0503020204020204" pitchFamily="34" charset="-122"/>
                <a:ea typeface="微软雅黑" panose="020B0503020204020204" pitchFamily="34" charset="-122"/>
              </a:rPr>
              <a:t>可能与传统关系数据库缓存机制有关</a:t>
            </a:r>
            <a:endParaRPr lang="en-US" altLang="zh-CN" sz="6400" dirty="0">
              <a:latin typeface="微软雅黑" panose="020B0503020204020204" pitchFamily="34" charset="-122"/>
              <a:ea typeface="微软雅黑" panose="020B0503020204020204" pitchFamily="34" charset="-122"/>
            </a:endParaRPr>
          </a:p>
          <a:p>
            <a:pPr lvl="3"/>
            <a:r>
              <a:rPr lang="zh-CN" altLang="en-US" sz="6400" dirty="0">
                <a:highlight>
                  <a:srgbClr val="FFFF00"/>
                </a:highlight>
                <a:latin typeface="微软雅黑" panose="020B0503020204020204" pitchFamily="34" charset="-122"/>
                <a:ea typeface="微软雅黑" panose="020B0503020204020204" pitchFamily="34" charset="-122"/>
              </a:rPr>
              <a:t>向量检索评测时内存占用不高，</a:t>
            </a:r>
            <a:r>
              <a:rPr lang="en-US" altLang="zh-CN" sz="6400" dirty="0">
                <a:highlight>
                  <a:srgbClr val="FFFF00"/>
                </a:highlight>
                <a:latin typeface="微软雅黑" panose="020B0503020204020204" pitchFamily="34" charset="-122"/>
                <a:ea typeface="微软雅黑" panose="020B0503020204020204" pitchFamily="34" charset="-122"/>
              </a:rPr>
              <a:t>CPU</a:t>
            </a:r>
            <a:r>
              <a:rPr lang="zh-CN" altLang="en-US" sz="6400" dirty="0">
                <a:highlight>
                  <a:srgbClr val="FFFF00"/>
                </a:highlight>
                <a:latin typeface="微软雅黑" panose="020B0503020204020204" pitchFamily="34" charset="-122"/>
                <a:ea typeface="微软雅黑" panose="020B0503020204020204" pitchFamily="34" charset="-122"/>
              </a:rPr>
              <a:t>高</a:t>
            </a:r>
            <a:endParaRPr lang="en-US" altLang="zh-CN" sz="6400" dirty="0">
              <a:highlight>
                <a:srgbClr val="FFFF00"/>
              </a:highlight>
              <a:latin typeface="微软雅黑" panose="020B0503020204020204" pitchFamily="34" charset="-122"/>
              <a:ea typeface="微软雅黑" panose="020B0503020204020204" pitchFamily="34" charset="-122"/>
            </a:endParaRPr>
          </a:p>
          <a:p>
            <a:pPr lvl="3"/>
            <a:r>
              <a:rPr lang="zh-CN" altLang="en-US" sz="6400" dirty="0">
                <a:latin typeface="微软雅黑" panose="020B0503020204020204" pitchFamily="34" charset="-122"/>
                <a:ea typeface="微软雅黑" panose="020B0503020204020204" pitchFamily="34" charset="-122"/>
              </a:rPr>
              <a:t>类比</a:t>
            </a:r>
            <a:r>
              <a:rPr lang="en-US" altLang="zh-CN" sz="6400" dirty="0">
                <a:latin typeface="微软雅黑" panose="020B0503020204020204" pitchFamily="34" charset="-122"/>
                <a:ea typeface="微软雅黑" panose="020B0503020204020204" pitchFamily="34" charset="-122"/>
              </a:rPr>
              <a:t>: SQL Server </a:t>
            </a:r>
            <a:r>
              <a:rPr lang="zh-CN" altLang="en-US" sz="6400" dirty="0">
                <a:latin typeface="微软雅黑" panose="020B0503020204020204" pitchFamily="34" charset="-122"/>
                <a:ea typeface="微软雅黑" panose="020B0503020204020204" pitchFamily="34" charset="-122"/>
              </a:rPr>
              <a:t>缓存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内存</a:t>
            </a:r>
            <a:r>
              <a:rPr lang="en-US" altLang="zh-CN" sz="6400" dirty="0">
                <a:latin typeface="微软雅黑" panose="020B0503020204020204" pitchFamily="34" charset="-122"/>
                <a:ea typeface="微软雅黑" panose="020B0503020204020204" pitchFamily="34" charset="-122"/>
              </a:rPr>
              <a:t>)</a:t>
            </a:r>
            <a:r>
              <a:rPr lang="zh-CN" altLang="en-US" sz="6400" dirty="0">
                <a:latin typeface="微软雅黑" panose="020B0503020204020204" pitchFamily="34" charset="-122"/>
                <a:ea typeface="微软雅黑" panose="020B0503020204020204" pitchFamily="34" charset="-122"/>
              </a:rPr>
              <a:t>的是：</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以所执行参数化或动态 </a:t>
            </a:r>
            <a:r>
              <a:rPr lang="en-US" altLang="zh-CN" sz="6400" dirty="0">
                <a:latin typeface="微软雅黑" panose="020B0503020204020204" pitchFamily="34" charset="-122"/>
                <a:ea typeface="微软雅黑" panose="020B0503020204020204" pitchFamily="34" charset="-122"/>
              </a:rPr>
              <a:t>SQL </a:t>
            </a:r>
            <a:r>
              <a:rPr lang="zh-CN" altLang="en-US" sz="6400" dirty="0">
                <a:latin typeface="微软雅黑" panose="020B0503020204020204" pitchFamily="34" charset="-122"/>
                <a:ea typeface="微软雅黑" panose="020B0503020204020204" pitchFamily="34" charset="-122"/>
              </a:rPr>
              <a:t>语句为键，执行计划，及数据</a:t>
            </a:r>
            <a:endParaRPr lang="en-US" altLang="zh-CN" sz="6400" dirty="0">
              <a:latin typeface="微软雅黑" panose="020B0503020204020204" pitchFamily="34" charset="-122"/>
              <a:ea typeface="微软雅黑" panose="020B0503020204020204" pitchFamily="34" charset="-122"/>
            </a:endParaRPr>
          </a:p>
          <a:p>
            <a:pPr lvl="4"/>
            <a:r>
              <a:rPr lang="zh-CN" altLang="en-US" sz="6400" dirty="0">
                <a:latin typeface="微软雅黑" panose="020B0503020204020204" pitchFamily="34" charset="-122"/>
                <a:ea typeface="微软雅黑" panose="020B0503020204020204" pitchFamily="34" charset="-122"/>
              </a:rPr>
              <a:t>可能发生参数嗅探缓存的计划或数据不对</a:t>
            </a:r>
            <a:endParaRPr lang="en-US" altLang="zh-CN" sz="6400" dirty="0">
              <a:latin typeface="微软雅黑" panose="020B0503020204020204" pitchFamily="34" charset="-122"/>
              <a:ea typeface="微软雅黑" panose="020B0503020204020204" pitchFamily="34" charset="-122"/>
            </a:endParaRPr>
          </a:p>
          <a:p>
            <a:pPr marL="1543050" lvl="4"/>
            <a:r>
              <a:rPr lang="zh-CN" altLang="en-US" sz="6400" dirty="0">
                <a:latin typeface="微软雅黑" panose="020B0503020204020204" pitchFamily="34" charset="-122"/>
                <a:ea typeface="微软雅黑" panose="020B0503020204020204" pitchFamily="34" charset="-122"/>
              </a:rPr>
              <a:t>本次 </a:t>
            </a:r>
            <a:r>
              <a:rPr lang="en-US" altLang="zh-CN" sz="6400" dirty="0" err="1">
                <a:latin typeface="微软雅黑" panose="020B0503020204020204" pitchFamily="34" charset="-122"/>
                <a:ea typeface="微软雅黑" panose="020B0503020204020204" pitchFamily="34" charset="-122"/>
              </a:rPr>
              <a:t>PgSQL</a:t>
            </a:r>
            <a:r>
              <a:rPr lang="en-US" altLang="zh-CN" sz="6400" dirty="0">
                <a:latin typeface="微软雅黑" panose="020B0503020204020204" pitchFamily="34" charset="-122"/>
                <a:ea typeface="微软雅黑" panose="020B0503020204020204" pitchFamily="34" charset="-122"/>
              </a:rPr>
              <a:t> </a:t>
            </a:r>
            <a:r>
              <a:rPr lang="zh-CN" altLang="en-US" sz="6400" dirty="0">
                <a:latin typeface="微软雅黑" panose="020B0503020204020204" pitchFamily="34" charset="-122"/>
                <a:ea typeface="微软雅黑" panose="020B0503020204020204" pitchFamily="34" charset="-122"/>
              </a:rPr>
              <a:t>参数化查询都是随机向量</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可能每次查询在命中的缓存的数据几乎都是不对的</a:t>
            </a:r>
            <a:endParaRPr lang="en-US" altLang="zh-CN" sz="6400" dirty="0">
              <a:latin typeface="微软雅黑" panose="020B0503020204020204" pitchFamily="34" charset="-122"/>
              <a:ea typeface="微软雅黑" panose="020B0503020204020204" pitchFamily="34" charset="-122"/>
            </a:endParaRPr>
          </a:p>
          <a:p>
            <a:pPr marL="2057400" lvl="5"/>
            <a:r>
              <a:rPr lang="zh-CN" altLang="en-US" sz="6400" dirty="0">
                <a:latin typeface="微软雅黑" panose="020B0503020204020204" pitchFamily="34" charset="-122"/>
                <a:ea typeface="微软雅黑" panose="020B0503020204020204" pitchFamily="34" charset="-122"/>
              </a:rPr>
              <a:t>可能发生类似 </a:t>
            </a:r>
            <a:r>
              <a:rPr lang="en-US" altLang="zh-CN" sz="6400" dirty="0">
                <a:latin typeface="微软雅黑" panose="020B0503020204020204" pitchFamily="34" charset="-122"/>
                <a:ea typeface="微软雅黑" panose="020B0503020204020204" pitchFamily="34" charset="-122"/>
              </a:rPr>
              <a:t>SQL Server </a:t>
            </a:r>
            <a:r>
              <a:rPr lang="zh-CN" altLang="en-US" sz="6400" dirty="0">
                <a:latin typeface="微软雅黑" panose="020B0503020204020204" pitchFamily="34" charset="-122"/>
                <a:ea typeface="微软雅黑" panose="020B0503020204020204" pitchFamily="34" charset="-122"/>
              </a:rPr>
              <a:t>参数嗅探的问题，为了保证返回正确数据估计还会去磁盘按向量索引找</a:t>
            </a:r>
            <a:endParaRPr lang="en-US" altLang="zh-CN" sz="55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677334" y="21771"/>
            <a:ext cx="8596668" cy="731520"/>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753290"/>
            <a:ext cx="8596668" cy="6082939"/>
          </a:xfrm>
        </p:spPr>
        <p:txBody>
          <a:bodyPr>
            <a:normAutofit fontScale="92500" lnSpcReduction="2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a:solidFill>
                  <a:srgbClr val="FF0000"/>
                </a:solidFill>
                <a:latin typeface="微软雅黑" panose="020B0503020204020204" pitchFamily="34" charset="-122"/>
                <a:ea typeface="微软雅黑" panose="020B0503020204020204" pitchFamily="34" charset="-122"/>
              </a:rPr>
              <a:t>HTTP Rest/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尚未 </a:t>
            </a:r>
            <a:r>
              <a:rPr lang="en-US" altLang="zh-CN" b="1" dirty="0">
                <a:solidFill>
                  <a:srgbClr val="FF0000"/>
                </a:solidFill>
                <a:latin typeface="微软雅黑" panose="020B0503020204020204" pitchFamily="34" charset="-122"/>
                <a:ea typeface="微软雅黑" panose="020B0503020204020204" pitchFamily="34" charset="-122"/>
              </a:rPr>
              <a:t>GA)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远程调用 </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时</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pPr lvl="1"/>
            <a:r>
              <a:rPr lang="en-US" altLang="zh-CN" b="1" dirty="0">
                <a:solidFill>
                  <a:srgbClr val="FF0000"/>
                </a:solidFill>
                <a:latin typeface="微软雅黑" panose="020B0503020204020204" pitchFamily="34" charset="-122"/>
                <a:ea typeface="微软雅黑" panose="020B0503020204020204" pitchFamily="34" charset="-122"/>
              </a:rPr>
              <a:t>Azure </a:t>
            </a:r>
            <a:r>
              <a:rPr lang="zh-CN" altLang="en-US" b="1" dirty="0">
                <a:solidFill>
                  <a:srgbClr val="FF0000"/>
                </a:solidFill>
                <a:latin typeface="微软雅黑" panose="020B0503020204020204" pitchFamily="34" charset="-122"/>
                <a:ea typeface="微软雅黑" panose="020B0503020204020204" pitchFamily="34" charset="-122"/>
              </a:rPr>
              <a:t>支持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3"/>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2"/>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管理门户功能简陋</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-web-</a:t>
            </a:r>
            <a:r>
              <a:rPr lang="en-US" dirty="0" err="1">
                <a:solidFill>
                  <a:srgbClr val="0070C0"/>
                </a:solidFill>
                <a:hlinkClick r:id="rId5">
                  <a:extLst>
                    <a:ext uri="{A12FA001-AC4F-418D-AE19-62706E023703}">
                      <ahyp:hlinkClr xmlns:ahyp="http://schemas.microsoft.com/office/drawing/2018/hyperlinkcolor" val="tx"/>
                    </a:ext>
                  </a:extLst>
                </a:hlinkClick>
              </a:rPr>
              <a:t>ui</a:t>
            </a:r>
            <a:r>
              <a:rPr lang="en-US" dirty="0">
                <a:solidFill>
                  <a:srgbClr val="0070C0"/>
                </a:solidFill>
                <a:hlinkClick r:id="rId5">
                  <a:extLst>
                    <a:ext uri="{A12FA001-AC4F-418D-AE19-62706E023703}">
                      <ahyp:hlinkClr xmlns:ahyp="http://schemas.microsoft.com/office/drawing/2018/hyperlinkcolor" val="tx"/>
                    </a:ext>
                  </a:extLst>
                </a:hlinkClick>
              </a:rPr>
              <a:t>: Self-hosted web UI for </a:t>
            </a:r>
            <a:r>
              <a:rPr lang="en-US" dirty="0" err="1">
                <a:solidFill>
                  <a:srgbClr val="0070C0"/>
                </a:solidFill>
                <a:hlinkClick r:id="rId5">
                  <a:extLst>
                    <a:ext uri="{A12FA001-AC4F-418D-AE19-62706E023703}">
                      <ahyp:hlinkClr xmlns:ahyp="http://schemas.microsoft.com/office/drawing/2018/hyperlinkcolor" val="tx"/>
                    </a:ext>
                  </a:extLst>
                </a:hlinkClick>
              </a:rPr>
              <a:t>Qdrant</a:t>
            </a:r>
            <a:r>
              <a:rPr lang="en-US" dirty="0">
                <a:solidFill>
                  <a:srgbClr val="0070C0"/>
                </a:solidFill>
                <a:hlinkClick r:id="rId5">
                  <a:extLst>
                    <a:ext uri="{A12FA001-AC4F-418D-AE19-62706E023703}">
                      <ahyp:hlinkClr xmlns:ahyp="http://schemas.microsoft.com/office/drawing/2018/hyperlinkcolor" val="tx"/>
                    </a:ext>
                  </a:extLst>
                </a:hlinkClick>
              </a:rPr>
              <a:t> (github.com)</a:t>
            </a:r>
            <a:endParaRPr lang="en-US" dirty="0">
              <a:solidFill>
                <a:srgbClr val="0070C0"/>
              </a:solidFill>
            </a:endParaRPr>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rgbClr val="FF0000"/>
                </a:solidFill>
                <a:latin typeface="微软雅黑" panose="020B0503020204020204" pitchFamily="34" charset="-122"/>
                <a:ea typeface="微软雅黑" panose="020B0503020204020204" pitchFamily="34" charset="-122"/>
              </a:rPr>
              <a:t>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90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	,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 </a:t>
            </a:r>
            <a:r>
              <a:rPr lang="en-US" altLang="zh-CN" dirty="0">
                <a:latin typeface="微软雅黑" panose="020B0503020204020204" pitchFamily="34" charset="-122"/>
                <a:ea typeface="微软雅黑" panose="020B0503020204020204" pitchFamily="34" charset="-122"/>
              </a:rPr>
              <a:t>180 </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1" i="0" dirty="0">
                <a:solidFill>
                  <a:srgbClr val="71777D"/>
                </a:solidFill>
                <a:effectLst/>
                <a:latin typeface="微软雅黑" panose="020B0503020204020204" pitchFamily="34" charset="-122"/>
                <a:ea typeface="微软雅黑" panose="020B0503020204020204" pitchFamily="34" charset="-122"/>
              </a:rPr>
              <a:t>⇌</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1"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绝对距离，无边界，范围大</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难以量化（</a:t>
            </a:r>
            <a:r>
              <a:rPr lang="en-US" altLang="zh-CN" dirty="0">
                <a:latin typeface="微软雅黑" panose="020B0503020204020204" pitchFamily="34" charset="-122"/>
                <a:ea typeface="微软雅黑" panose="020B0503020204020204" pitchFamily="34" charset="-122"/>
              </a:rPr>
              <a:t>score</a:t>
            </a:r>
            <a:r>
              <a:rPr lang="zh-CN" altLang="en-US" dirty="0">
                <a:latin typeface="微软雅黑" panose="020B0503020204020204" pitchFamily="34" charset="-122"/>
                <a:ea typeface="微软雅黑" panose="020B0503020204020204" pitchFamily="34" charset="-122"/>
              </a:rPr>
              <a:t>化）</a:t>
            </a:r>
            <a:r>
              <a:rPr lang="zh-CN" altLang="en-US" dirty="0">
                <a:highlight>
                  <a:srgbClr val="FFFF00"/>
                </a:highlight>
                <a:latin typeface="微软雅黑" panose="020B0503020204020204" pitchFamily="34" charset="-122"/>
                <a:ea typeface="微软雅黑" panose="020B0503020204020204" pitchFamily="34" charset="-122"/>
              </a:rPr>
              <a:t>直观衡量比较</a:t>
            </a:r>
            <a:endParaRPr lang="en-US" dirty="0">
              <a:highlight>
                <a:srgbClr val="FFFF00"/>
              </a:highlight>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6557554" y="4021771"/>
            <a:ext cx="5212402" cy="2002373"/>
          </a:xfrm>
          <a:prstGeom prst="rect">
            <a:avLst/>
          </a:prstGeom>
        </p:spPr>
      </p:pic>
    </p:spTree>
    <p:extLst>
      <p:ext uri="{BB962C8B-B14F-4D97-AF65-F5344CB8AC3E}">
        <p14:creationId xmlns:p14="http://schemas.microsoft.com/office/powerpoint/2010/main" val="14276570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 续（个人发现）</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635725" y="1101012"/>
            <a:ext cx="11059885" cy="5756988"/>
          </a:xfrm>
        </p:spPr>
        <p:txBody>
          <a:bodyPr>
            <a:normAutofit/>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solidFill>
                  <a:srgbClr val="FF0000"/>
                </a:solidFill>
                <a:latin typeface="微软雅黑" panose="020B0503020204020204" pitchFamily="34" charset="-122"/>
                <a:ea typeface="微软雅黑" panose="020B0503020204020204" pitchFamily="34" charset="-122"/>
              </a:rPr>
              <a:t>Microsoft Semantic-Kernel connectors</a:t>
            </a: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向量数据库基础设施选型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是目前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远程直接获取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 </a:t>
            </a:r>
            <a:r>
              <a:rPr lang="en-US" altLang="zh-CN" dirty="0">
                <a:latin typeface="微软雅黑" panose="020B0503020204020204" pitchFamily="34" charset="-122"/>
                <a:ea typeface="微软雅黑" panose="020B0503020204020204" pitchFamily="34" charset="-122"/>
              </a:rPr>
              <a:t>SK </a:t>
            </a:r>
            <a:r>
              <a:rPr lang="zh-CN" altLang="en-US" dirty="0">
                <a:latin typeface="微软雅黑" panose="020B0503020204020204" pitchFamily="34" charset="-122"/>
                <a:ea typeface="微软雅黑" panose="020B0503020204020204" pitchFamily="34" charset="-122"/>
              </a:rPr>
              <a:t>目前其他几个向量检索 </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包括</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en-US" altLang="zh-CN" sz="1600" dirty="0">
                <a:solidFill>
                  <a:srgbClr val="000000"/>
                </a:solidFill>
                <a:latin typeface="微软雅黑" panose="020B0503020204020204" pitchFamily="34" charset="-122"/>
                <a:ea typeface="微软雅黑" panose="020B0503020204020204" pitchFamily="34" charset="-122"/>
              </a:rPr>
              <a:t>Azure </a:t>
            </a:r>
            <a:r>
              <a:rPr lang="en-US" altLang="zh-CN" sz="1600" dirty="0" err="1">
                <a:solidFill>
                  <a:srgbClr val="000000"/>
                </a:solidFill>
                <a:latin typeface="微软雅黑" panose="020B0503020204020204" pitchFamily="34" charset="-122"/>
                <a:ea typeface="微软雅黑" panose="020B0503020204020204" pitchFamily="34" charset="-122"/>
              </a:rPr>
              <a:t>cosmosdb</a:t>
            </a:r>
            <a:endParaRPr lang="en-US" altLang="zh-CN" sz="1600" dirty="0">
              <a:solidFill>
                <a:srgbClr val="000000"/>
              </a:solidFill>
              <a:latin typeface="微软雅黑" panose="020B0503020204020204" pitchFamily="34" charset="-122"/>
              <a:ea typeface="微软雅黑" panose="020B0503020204020204" pitchFamily="34" charset="-122"/>
            </a:endParaRPr>
          </a:p>
          <a:p>
            <a:pPr lvl="3"/>
            <a:r>
              <a:rPr lang="en-US" altLang="zh-CN" sz="1600" dirty="0" err="1">
                <a:solidFill>
                  <a:srgbClr val="000000"/>
                </a:solidFill>
                <a:latin typeface="微软雅黑" panose="020B0503020204020204" pitchFamily="34" charset="-122"/>
                <a:ea typeface="微软雅黑" panose="020B0503020204020204" pitchFamily="34" charset="-122"/>
              </a:rPr>
              <a:t>Sqlite</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具体实现</a:t>
            </a:r>
            <a:endParaRPr lang="en-US" altLang="zh-CN" sz="18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客户端远程获取所有数据 </a:t>
            </a:r>
            <a:r>
              <a:rPr lang="en-US" sz="1600" dirty="0" err="1">
                <a:solidFill>
                  <a:srgbClr val="000000"/>
                </a:solidFill>
                <a:latin typeface="微软雅黑" panose="020B0503020204020204" pitchFamily="34" charset="-122"/>
                <a:ea typeface="微软雅黑" panose="020B0503020204020204" pitchFamily="34" charset="-122"/>
              </a:rPr>
              <a:t>GetAllAsync</a:t>
            </a:r>
            <a:r>
              <a:rPr lang="en-US" sz="1600" dirty="0">
                <a:solidFill>
                  <a:srgbClr val="000000"/>
                </a:solidFill>
                <a:latin typeface="微软雅黑" panose="020B0503020204020204" pitchFamily="34" charset="-122"/>
                <a:ea typeface="微软雅黑" panose="020B0503020204020204" pitchFamily="34" charset="-122"/>
              </a:rPr>
              <a:t> </a:t>
            </a:r>
            <a:r>
              <a:rPr lang="zh-CN" altLang="en-US" sz="1600" dirty="0">
                <a:solidFill>
                  <a:srgbClr val="000000"/>
                </a:solidFill>
                <a:latin typeface="微软雅黑" panose="020B0503020204020204" pitchFamily="34" charset="-122"/>
                <a:ea typeface="微软雅黑" panose="020B0503020204020204" pitchFamily="34" charset="-122"/>
              </a:rPr>
              <a:t>先</a:t>
            </a:r>
            <a:endParaRPr lang="en-US"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在 </a:t>
            </a:r>
            <a:r>
              <a:rPr lang="en-US" altLang="zh-CN" sz="1600" dirty="0" err="1">
                <a:solidFill>
                  <a:srgbClr val="000000"/>
                </a:solidFill>
                <a:latin typeface="微软雅黑" panose="020B0503020204020204" pitchFamily="34" charset="-122"/>
                <a:ea typeface="微软雅黑" panose="020B0503020204020204" pitchFamily="34" charset="-122"/>
              </a:rPr>
              <a:t>sk</a:t>
            </a:r>
            <a:r>
              <a:rPr lang="en-US" altLang="zh-CN" sz="1600" dirty="0">
                <a:solidFill>
                  <a:srgbClr val="000000"/>
                </a:solidFill>
                <a:latin typeface="微软雅黑" panose="020B0503020204020204" pitchFamily="34" charset="-122"/>
                <a:ea typeface="微软雅黑" panose="020B0503020204020204" pitchFamily="34" charset="-122"/>
              </a:rPr>
              <a:t> connector </a:t>
            </a:r>
            <a:r>
              <a:rPr lang="zh-CN" altLang="en-US" sz="16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600" dirty="0" err="1">
                <a:solidFill>
                  <a:srgbClr val="000000"/>
                </a:solidFill>
                <a:latin typeface="微软雅黑" panose="020B0503020204020204" pitchFamily="34" charset="-122"/>
                <a:ea typeface="微软雅黑" panose="020B0503020204020204" pitchFamily="34" charset="-122"/>
              </a:rPr>
              <a:t>consine</a:t>
            </a:r>
            <a:endParaRPr lang="en-US" altLang="zh-CN" sz="1600" dirty="0">
              <a:solidFill>
                <a:srgbClr val="000000"/>
              </a:solidFill>
              <a:latin typeface="微软雅黑" panose="020B0503020204020204" pitchFamily="34" charset="-122"/>
              <a:ea typeface="微软雅黑" panose="020B0503020204020204" pitchFamily="34" charset="-122"/>
            </a:endParaRPr>
          </a:p>
          <a:p>
            <a:pPr lvl="4"/>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marL="1714500" lvl="3" indent="-342900">
              <a:buFont typeface="+mj-lt"/>
              <a:buAutoNum type="arabicPeriod"/>
            </a:pPr>
            <a:r>
              <a:rPr lang="zh-CN" altLang="en-US" sz="16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a:xfrm>
            <a:off x="738294" y="156753"/>
            <a:ext cx="8596668" cy="748937"/>
          </a:xfrm>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优劣分析（个人经验）</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748937"/>
            <a:ext cx="9398483" cy="6109063"/>
          </a:xfrm>
        </p:spPr>
        <p:txBody>
          <a:bodyPr>
            <a:normAutofit fontScale="85000" lnSpcReduction="20000"/>
          </a:bodyPr>
          <a:lstStyle/>
          <a:p>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GitHub</a:t>
            </a:r>
            <a:r>
              <a:rPr lang="zh-CN" altLang="en-US" b="1" dirty="0">
                <a:solidFill>
                  <a:srgbClr val="FF0000"/>
                </a:solidFill>
                <a:latin typeface="微软雅黑" panose="020B0503020204020204" pitchFamily="34" charset="-122"/>
                <a:ea typeface="微软雅黑" panose="020B0503020204020204" pitchFamily="34" charset="-122"/>
              </a:rPr>
              <a:t>星最多 </a:t>
            </a:r>
            <a:r>
              <a:rPr lang="en-US" altLang="zh-CN" b="1" dirty="0">
                <a:solidFill>
                  <a:srgbClr val="FF0000"/>
                </a:solidFill>
                <a:latin typeface="微软雅黑" panose="020B0503020204020204" pitchFamily="34" charset="-122"/>
                <a:ea typeface="微软雅黑" panose="020B0503020204020204" pitchFamily="34" charset="-122"/>
              </a:rPr>
              <a:t>18K+</a:t>
            </a:r>
          </a:p>
          <a:p>
            <a:pPr lvl="1"/>
            <a:r>
              <a:rPr lang="zh-CN" altLang="en-US" b="1" dirty="0">
                <a:solidFill>
                  <a:srgbClr val="FF0000"/>
                </a:solidFill>
                <a:latin typeface="微软雅黑" panose="020B0503020204020204" pitchFamily="34" charset="-122"/>
                <a:ea typeface="微软雅黑" panose="020B0503020204020204" pitchFamily="34" charset="-122"/>
              </a:rPr>
              <a:t>支持 </a:t>
            </a:r>
            <a:r>
              <a:rPr lang="en-US" altLang="zh-CN" b="1" dirty="0" err="1">
                <a:solidFill>
                  <a:srgbClr val="FF0000"/>
                </a:solidFill>
                <a:latin typeface="微软雅黑" panose="020B0503020204020204" pitchFamily="34" charset="-122"/>
                <a:ea typeface="微软雅黑" panose="020B0503020204020204" pitchFamily="34" charset="-122"/>
              </a:rPr>
              <a:t>Grpc</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调用</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Milvus ATTU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管理门户</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桌面版 功能完善</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通过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attu</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间接支持 </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Http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WebApi</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调用 （个人发现）</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支持多向量批量检索</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检索请求参数，及返回结果都是对齐的列模式，每列是一个数组</a:t>
            </a:r>
            <a:r>
              <a:rPr lang="zh-CN" altLang="en-US" b="1" strike="sngStrike" dirty="0">
                <a:solidFill>
                  <a:schemeClr val="tx1"/>
                </a:solidFill>
                <a:highlight>
                  <a:srgbClr val="FFFF00"/>
                </a:highlight>
                <a:latin typeface="微软雅黑" panose="020B0503020204020204" pitchFamily="34" charset="-122"/>
                <a:ea typeface="微软雅黑" panose="020B0503020204020204" pitchFamily="34" charset="-122"/>
              </a:rPr>
              <a:t>（怀疑该产品是基于 </a:t>
            </a:r>
            <a:r>
              <a:rPr lang="en-US" altLang="zh-CN" b="1" strike="sngStrike" dirty="0">
                <a:solidFill>
                  <a:schemeClr val="tx1"/>
                </a:solidFill>
                <a:highlight>
                  <a:srgbClr val="FFFF00"/>
                </a:highlight>
                <a:latin typeface="微软雅黑" panose="020B0503020204020204" pitchFamily="34" charset="-122"/>
                <a:ea typeface="微软雅黑" panose="020B0503020204020204" pitchFamily="34" charset="-122"/>
              </a:rPr>
              <a:t>column store</a:t>
            </a:r>
            <a:r>
              <a:rPr lang="zh-CN" altLang="en-US" b="1" strike="sngStrike" dirty="0">
                <a:solidFill>
                  <a:schemeClr val="tx1"/>
                </a:solidFill>
                <a:highlight>
                  <a:srgbClr val="FFFF00"/>
                </a:highlight>
                <a:latin typeface="微软雅黑" panose="020B0503020204020204" pitchFamily="34" charset="-122"/>
                <a:ea typeface="微软雅黑" panose="020B0503020204020204" pitchFamily="34" charset="-122"/>
              </a:rPr>
              <a:t>的）</a:t>
            </a:r>
            <a:endParaRPr lang="en-US" altLang="zh-CN" b="1" strike="sngStrike"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按列返回的结果，按需自行按需重新拼成行级模式使用（类似于 </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Linq</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 Zip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操作的效果）</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Azure </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支持</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pPr lvl="2"/>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Azure CLI/</a:t>
            </a:r>
            <a:r>
              <a:rPr lang="en-US" altLang="zh-CN" b="1" dirty="0" err="1">
                <a:solidFill>
                  <a:schemeClr val="tx1"/>
                </a:solidFill>
                <a:highlight>
                  <a:srgbClr val="FFFF00"/>
                </a:highlight>
                <a:latin typeface="微软雅黑" panose="020B0503020204020204" pitchFamily="34" charset="-122"/>
                <a:ea typeface="微软雅黑" panose="020B0503020204020204" pitchFamily="34" charset="-122"/>
              </a:rPr>
              <a:t>kubectl</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/Helm</a:t>
            </a:r>
          </a:p>
          <a:p>
            <a:pPr lvl="2"/>
            <a:r>
              <a:rPr lang="en-US" dirty="0">
                <a:solidFill>
                  <a:srgbClr val="0070C0"/>
                </a:solidFill>
                <a:hlinkClick r:id="rId2">
                  <a:extLst>
                    <a:ext uri="{A12FA001-AC4F-418D-AE19-62706E023703}">
                      <ahyp:hlinkClr xmlns:ahyp="http://schemas.microsoft.com/office/drawing/2018/hyperlinkcolor" val="tx"/>
                    </a:ext>
                  </a:extLst>
                </a:hlinkClick>
              </a:rPr>
              <a:t>Deploy Milvus on Azure with AKS Milvus documentation</a:t>
            </a:r>
            <a:endParaRPr lang="en-US" altLang="zh-CN" b="1" dirty="0">
              <a:solidFill>
                <a:srgbClr val="0070C0"/>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Metric</a:t>
            </a:r>
            <a:r>
              <a:rPr lang="zh-CN" altLang="en-US" b="1" dirty="0">
                <a:solidFill>
                  <a:srgbClr val="FF0000"/>
                </a:solidFill>
                <a:latin typeface="微软雅黑" panose="020B0503020204020204" pitchFamily="34" charset="-122"/>
                <a:ea typeface="微软雅黑" panose="020B0503020204020204" pitchFamily="34" charset="-122"/>
              </a:rPr>
              <a:t>：</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不支持</a:t>
            </a:r>
            <a:r>
              <a:rPr lang="en-US" altLang="zh-CN" b="1" dirty="0">
                <a:solidFill>
                  <a:schemeClr val="tx1"/>
                </a:solidFill>
                <a:latin typeface="微软雅黑" panose="020B0503020204020204" pitchFamily="34" charset="-122"/>
                <a:ea typeface="微软雅黑" panose="020B0503020204020204" pitchFamily="34" charset="-122"/>
              </a:rPr>
              <a:t>Cosine</a:t>
            </a:r>
            <a:r>
              <a:rPr lang="zh-CN" altLang="en-US" b="1" dirty="0">
                <a:solidFill>
                  <a:schemeClr val="tx1"/>
                </a:solidFill>
                <a:latin typeface="微软雅黑" panose="020B0503020204020204" pitchFamily="34" charset="-122"/>
                <a:ea typeface="微软雅黑" panose="020B0503020204020204" pitchFamily="34" charset="-122"/>
              </a:rPr>
              <a:t>，仅支持 </a:t>
            </a:r>
            <a:r>
              <a:rPr lang="en-US" altLang="zh-CN" b="1" dirty="0">
                <a:solidFill>
                  <a:schemeClr val="tx1"/>
                </a:solidFill>
                <a:latin typeface="微软雅黑" panose="020B0503020204020204" pitchFamily="34" charset="-122"/>
                <a:ea typeface="微软雅黑" panose="020B0503020204020204" pitchFamily="34" charset="-122"/>
              </a:rPr>
              <a:t>L2 </a:t>
            </a:r>
            <a:r>
              <a:rPr lang="zh-CN" altLang="en-US" b="1" dirty="0">
                <a:solidFill>
                  <a:schemeClr val="tx1"/>
                </a:solidFill>
                <a:latin typeface="微软雅黑" panose="020B0503020204020204" pitchFamily="34" charset="-122"/>
                <a:ea typeface="微软雅黑" panose="020B0503020204020204" pitchFamily="34" charset="-122"/>
              </a:rPr>
              <a:t>和 </a:t>
            </a:r>
            <a:r>
              <a:rPr lang="en-US" altLang="zh-CN" b="1" dirty="0">
                <a:solidFill>
                  <a:schemeClr val="tx1"/>
                </a:solidFill>
                <a:latin typeface="微软雅黑" panose="020B0503020204020204" pitchFamily="34" charset="-122"/>
                <a:ea typeface="微软雅黑" panose="020B0503020204020204" pitchFamily="34" charset="-122"/>
              </a:rPr>
              <a:t>Inner Product </a:t>
            </a:r>
            <a:r>
              <a:rPr lang="zh-CN" altLang="en-US" b="1" dirty="0">
                <a:solidFill>
                  <a:schemeClr val="tx1"/>
                </a:solidFill>
                <a:latin typeface="微软雅黑" panose="020B0503020204020204" pitchFamily="34" charset="-122"/>
                <a:ea typeface="微软雅黑" panose="020B0503020204020204" pitchFamily="34" charset="-122"/>
              </a:rPr>
              <a:t>未归一化，不好比较</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zh-CN" altLang="en-US" b="1" dirty="0">
                <a:solidFill>
                  <a:schemeClr val="tx1"/>
                </a:solidFill>
                <a:latin typeface="微软雅黑" panose="020B0503020204020204" pitchFamily="34" charset="-122"/>
                <a:ea typeface="微软雅黑" panose="020B0503020204020204" pitchFamily="34" charset="-122"/>
              </a:rPr>
              <a:t>不好指定相似程度的条件，只能基于排序</a:t>
            </a:r>
            <a:endParaRPr lang="en-US" altLang="zh-CN" b="1" dirty="0">
              <a:solidFill>
                <a:schemeClr val="tx1"/>
              </a:solidFill>
              <a:latin typeface="微软雅黑" panose="020B0503020204020204" pitchFamily="34" charset="-122"/>
              <a:ea typeface="微软雅黑" panose="020B0503020204020204" pitchFamily="34" charset="-122"/>
            </a:endParaRPr>
          </a:p>
          <a:p>
            <a:pPr lvl="3"/>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L2/IP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比 </a:t>
            </a:r>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Cosine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计算简单，</a:t>
            </a:r>
            <a:r>
              <a:rPr lang="en-US" altLang="zh-CN" sz="1400" b="1" dirty="0" err="1">
                <a:solidFill>
                  <a:schemeClr val="tx1"/>
                </a:solidFill>
                <a:highlight>
                  <a:srgbClr val="FFFF00"/>
                </a:highlight>
                <a:latin typeface="微软雅黑" panose="020B0503020204020204" pitchFamily="34" charset="-122"/>
                <a:ea typeface="微软雅黑" panose="020B0503020204020204" pitchFamily="34" charset="-122"/>
              </a:rPr>
              <a:t>cpu</a:t>
            </a:r>
            <a:r>
              <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rPr>
              <a:t> </a:t>
            </a:r>
            <a:r>
              <a:rPr lang="zh-CN" altLang="en-US" sz="1400" b="1" dirty="0">
                <a:solidFill>
                  <a:schemeClr val="tx1"/>
                </a:solidFill>
                <a:highlight>
                  <a:srgbClr val="FFFF00"/>
                </a:highlight>
                <a:latin typeface="微软雅黑" panose="020B0503020204020204" pitchFamily="34" charset="-122"/>
                <a:ea typeface="微软雅黑" panose="020B0503020204020204" pitchFamily="34" charset="-122"/>
              </a:rPr>
              <a:t>算力成本低</a:t>
            </a:r>
            <a:endParaRPr lang="en-US" altLang="zh-CN" sz="1400" b="1" dirty="0">
              <a:solidFill>
                <a:schemeClr val="tx1"/>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每个集合（</a:t>
            </a:r>
            <a:r>
              <a:rPr lang="en-US" altLang="zh-CN" b="1" dirty="0">
                <a:solidFill>
                  <a:schemeClr val="tx1"/>
                </a:solidFill>
                <a:highlight>
                  <a:srgbClr val="FFFF00"/>
                </a:highlight>
                <a:latin typeface="微软雅黑" panose="020B0503020204020204" pitchFamily="34" charset="-122"/>
                <a:ea typeface="微软雅黑" panose="020B0503020204020204" pitchFamily="34" charset="-122"/>
              </a:rPr>
              <a:t>collection</a:t>
            </a:r>
            <a:r>
              <a:rPr lang="zh-CN" altLang="en-US" b="1" dirty="0">
                <a:solidFill>
                  <a:schemeClr val="tx1"/>
                </a:solidFill>
                <a:highlight>
                  <a:srgbClr val="FFFF00"/>
                </a:highlight>
                <a:latin typeface="微软雅黑" panose="020B0503020204020204" pitchFamily="34" charset="-122"/>
                <a:ea typeface="微软雅黑" panose="020B0503020204020204" pitchFamily="34" charset="-122"/>
              </a:rPr>
              <a:t>），仅支持一个向量字段</a:t>
            </a:r>
            <a:endParaRPr lang="en-US" altLang="zh-CN" b="1" dirty="0">
              <a:solidFill>
                <a:schemeClr val="tx1"/>
              </a:solidFill>
              <a:highlight>
                <a:srgbClr val="FFFF00"/>
              </a:highlight>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17041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后续只摘要分析可自托管的产品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 </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747881"/>
          </a:xfrm>
        </p:spPr>
        <p:txBody>
          <a:bodyPr>
            <a:normAutofit/>
          </a:bodyPr>
          <a:lstStyle/>
          <a:p>
            <a:r>
              <a:rPr lang="en-US" altLang="zh-CN" sz="3200" b="1" dirty="0">
                <a:solidFill>
                  <a:srgbClr val="FF0000"/>
                </a:solidFill>
                <a:latin typeface="微软雅黑" panose="020B0503020204020204" pitchFamily="34" charset="-122"/>
                <a:ea typeface="微软雅黑" panose="020B0503020204020204" pitchFamily="34" charset="-122"/>
              </a:rPr>
              <a:t>GitHub OpenAI cookbook </a:t>
            </a:r>
            <a:r>
              <a:rPr lang="zh-CN" altLang="en-US" sz="3200" b="1" dirty="0">
                <a:solidFill>
                  <a:srgbClr val="FF0000"/>
                </a:solidFill>
                <a:latin typeface="微软雅黑" panose="020B0503020204020204" pitchFamily="34" charset="-122"/>
                <a:ea typeface="微软雅黑" panose="020B0503020204020204" pitchFamily="34" charset="-122"/>
              </a:rPr>
              <a:t>推荐</a:t>
            </a:r>
            <a:r>
              <a:rPr lang="en-US" altLang="zh-CN" sz="3200" b="1" dirty="0">
                <a:solidFill>
                  <a:srgbClr val="FF0000"/>
                </a:solidFill>
                <a:latin typeface="微软雅黑" panose="020B0503020204020204" pitchFamily="34" charset="-122"/>
                <a:ea typeface="微软雅黑" panose="020B0503020204020204" pitchFamily="34" charset="-122"/>
              </a:rPr>
              <a:t>4</a:t>
            </a:r>
            <a:r>
              <a:rPr lang="zh-CN" altLang="en-US" sz="3200" b="1" dirty="0">
                <a:solidFill>
                  <a:srgbClr val="FF0000"/>
                </a:solidFill>
                <a:latin typeface="微软雅黑" panose="020B0503020204020204" pitchFamily="34" charset="-122"/>
                <a:ea typeface="微软雅黑" panose="020B0503020204020204" pitchFamily="34" charset="-122"/>
              </a:rPr>
              <a:t>之 </a:t>
            </a:r>
            <a:r>
              <a:rPr lang="en-US" altLang="zh-CN" sz="3200" b="1" dirty="0">
                <a:solidFill>
                  <a:srgbClr val="FF0000"/>
                </a:solidFill>
                <a:latin typeface="微软雅黑" panose="020B0503020204020204" pitchFamily="34" charset="-122"/>
                <a:ea typeface="微软雅黑" panose="020B0503020204020204" pitchFamily="34" charset="-122"/>
              </a:rPr>
              <a:t>milvus</a:t>
            </a:r>
            <a:r>
              <a:rPr lang="zh-CN" altLang="en-US" sz="3200" b="1" dirty="0">
                <a:solidFill>
                  <a:srgbClr val="FF0000"/>
                </a:solidFill>
                <a:latin typeface="微软雅黑" panose="020B0503020204020204" pitchFamily="34" charset="-122"/>
                <a:ea typeface="微软雅黑" panose="020B0503020204020204" pitchFamily="34" charset="-122"/>
              </a:rPr>
              <a:t>（ 鸢 ）续</a:t>
            </a:r>
            <a:endParaRPr lang="en-US" sz="32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919664628"/>
              </p:ext>
            </p:extLst>
          </p:nvPr>
        </p:nvGraphicFramePr>
        <p:xfrm>
          <a:off x="2987317" y="1201937"/>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987317" y="1201937"/>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Using Redis modules with Azure Cache for Redis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将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模块与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Cache for Redis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结合使用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dirty="0">
              <a:solidFill>
                <a:srgbClr val="0070C0"/>
              </a:solidFill>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是有序的（按功能定义索引存储排序）、有大小的，英文就是全拼、汉语是拼音全拼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仅仅是可能导致数据与索引数据发生逻辑移动，因为不同索引键的预留空间亦不是连续存储的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索引初创时是有留白空间（指定填充因子）的</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Extensions - Azure Database for PostgreSQL - Flexible Server | Microsoft Learn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扩展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Azure Database for PostgreSQL - </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灵活的服务器 </a:t>
            </a:r>
            <a:r>
              <a:rPr lang="en-US" altLang="zh-CN"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zh-CN" alt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微软学习</a:t>
            </a:r>
            <a:endParaRPr lang="en-US" altLang="zh-CN" dirty="0">
              <a:solidFill>
                <a:srgbClr val="0070C0"/>
              </a:solidFill>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36808" y="704773"/>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4000" dirty="0" err="1">
                <a:latin typeface="微软雅黑" panose="020B0503020204020204" pitchFamily="34" charset="-122"/>
                <a:ea typeface="微软雅黑" panose="020B0503020204020204" pitchFamily="34" charset="-122"/>
              </a:rPr>
              <a:t>VSCode</a:t>
            </a:r>
            <a:r>
              <a:rPr lang="en-US" altLang="zh-CN" sz="40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redis</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dev · </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2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sz="2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altLang="zh-CN" sz="3500" dirty="0">
              <a:solidFill>
                <a:srgbClr val="0070C0"/>
              </a:solidFill>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/semantic-kernel-self-learning-notebooks (github.com)</a:t>
            </a:r>
            <a:endParaRPr lang="en-US" sz="2400" dirty="0">
              <a:solidFill>
                <a:srgbClr val="0070C0"/>
              </a:solidFill>
              <a:latin typeface="微软雅黑" panose="020B0503020204020204" pitchFamily="34" charset="-122"/>
              <a:ea typeface="微软雅黑" panose="020B0503020204020204" pitchFamily="34" charset="-122"/>
            </a:endParaRPr>
          </a:p>
          <a:p>
            <a:r>
              <a:rPr lang="en-US" altLang="zh-CN" sz="3200" dirty="0" err="1">
                <a:latin typeface="微软雅黑" panose="020B0503020204020204" pitchFamily="34" charset="-122"/>
                <a:ea typeface="微软雅黑" panose="020B0503020204020204" pitchFamily="34" charset="-122"/>
              </a:rPr>
              <a:t>VSCode</a:t>
            </a:r>
            <a:r>
              <a:rPr lang="en-US" altLang="zh-CN" sz="3200" dirty="0">
                <a:latin typeface="微软雅黑" panose="020B0503020204020204" pitchFamily="34" charset="-122"/>
                <a:ea typeface="微软雅黑" panose="020B0503020204020204" pitchFamily="34" charset="-122"/>
              </a:rPr>
              <a:t> + Rest-Client </a:t>
            </a:r>
            <a:r>
              <a:rPr lang="zh-CN" altLang="en-US" sz="3200" dirty="0">
                <a:latin typeface="微软雅黑" panose="020B0503020204020204" pitchFamily="34" charset="-122"/>
                <a:ea typeface="微软雅黑" panose="020B0503020204020204" pitchFamily="34" charset="-122"/>
              </a:rPr>
              <a:t>插件</a:t>
            </a:r>
            <a:endParaRPr lang="en-US" altLang="zh-CN" sz="3200" dirty="0">
              <a:latin typeface="微软雅黑" panose="020B0503020204020204" pitchFamily="34" charset="-122"/>
              <a:ea typeface="微软雅黑" panose="020B0503020204020204" pitchFamily="34" charset="-122"/>
            </a:endParaRPr>
          </a:p>
          <a:p>
            <a:pPr lvl="1"/>
            <a:r>
              <a:rPr lang="en-US" altLang="zh-CN" sz="2800" dirty="0" err="1">
                <a:latin typeface="微软雅黑" panose="020B0503020204020204" pitchFamily="34" charset="-122"/>
                <a:ea typeface="微软雅黑" panose="020B0503020204020204" pitchFamily="34" charset="-122"/>
              </a:rPr>
              <a:t>Github</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 </a:t>
            </a:r>
            <a:r>
              <a:rPr lang="zh-CN" altLang="en-US" sz="2800" dirty="0">
                <a:latin typeface="微软雅黑" panose="020B0503020204020204" pitchFamily="34" charset="-122"/>
                <a:ea typeface="微软雅黑" panose="020B0503020204020204" pitchFamily="34" charset="-122"/>
              </a:rPr>
              <a:t>无法简单漫游保存参数配置</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2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，降速访问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，最终改用 </a:t>
            </a:r>
            <a:r>
              <a:rPr lang="en-US" altLang="zh-CN" sz="2800" dirty="0">
                <a:latin typeface="微软雅黑" panose="020B0503020204020204" pitchFamily="34" charset="-122"/>
                <a:ea typeface="微软雅黑" panose="020B0503020204020204" pitchFamily="34" charset="-122"/>
              </a:rPr>
              <a:t>AOAI ,</a:t>
            </a:r>
            <a:r>
              <a:rPr lang="zh-CN" altLang="en-US" sz="2800" dirty="0">
                <a:latin typeface="微软雅黑" panose="020B0503020204020204" pitchFamily="34" charset="-122"/>
                <a:ea typeface="微软雅黑" panose="020B0503020204020204" pitchFamily="34" charset="-122"/>
              </a:rPr>
              <a:t> 至少不彻底封杀帐号？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机器太强：暴露问题太晚、不明显</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a:xfrm>
            <a:off x="677334" y="1419497"/>
            <a:ext cx="8596668" cy="5073377"/>
          </a:xfrm>
        </p:spPr>
        <p:txBody>
          <a:bodyPr>
            <a:normAutofit/>
          </a:bodyPr>
          <a:lstStyle/>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只能选择有意义的字段</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应该用于不跨分区读取数据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没办法（个人理解）</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但需求未变</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即：查询时所用的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字段不曾改变</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/gpt3.5-turbo-pgvector: </a:t>
            </a:r>
            <a:r>
              <a:rPr lang="en-US" sz="28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ChatGTP</a:t>
            </a:r>
            <a:r>
              <a:rPr lang="en-US" sz="28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(gpt3.5-turbo) starter app (github.com)</a:t>
            </a:r>
            <a:endParaRPr lang="en-US" sz="2800" dirty="0">
              <a:solidFill>
                <a:srgbClr val="0070C0"/>
              </a:solidFill>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VectorDataBases.Performance/manual.md at master · </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endParaRPr lang="en-US" sz="2800" dirty="0">
              <a:solidFill>
                <a:srgbClr val="0070C0"/>
              </a:solidFill>
              <a:latin typeface="微软雅黑" panose="020B0503020204020204" pitchFamily="34" charset="-122"/>
              <a:ea typeface="微软雅黑" panose="020B0503020204020204" pitchFamily="34" charset="-122"/>
            </a:endParaRPr>
          </a:p>
          <a:p>
            <a:pPr lvl="1"/>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VectorDataBases.Performance/readme.md at master · </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AwesomeYuer</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8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VectorDataBases.Performance</a:t>
            </a:r>
            <a:r>
              <a:rPr lang="en-US" sz="28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(github.com)</a:t>
            </a:r>
            <a:endParaRPr lang="en-US" altLang="zh-CN" sz="2800" dirty="0">
              <a:solidFill>
                <a:srgbClr val="0070C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a:xfrm>
            <a:off x="677334" y="1515291"/>
            <a:ext cx="8596668" cy="5024846"/>
          </a:xfrm>
        </p:spPr>
        <p:txBody>
          <a:bodyPr>
            <a:normAutofit fontScale="92500" lnSpcReduction="10000"/>
          </a:bodyPr>
          <a:lstStyle/>
          <a:p>
            <a:r>
              <a:rPr lang="zh-CN" altLang="en-US" dirty="0">
                <a:latin typeface="微软雅黑" panose="020B0503020204020204" pitchFamily="34" charset="-122"/>
                <a:ea typeface="微软雅黑" panose="020B0503020204020204" pitchFamily="34" charset="-122"/>
              </a:rPr>
              <a:t>分</a:t>
            </a:r>
            <a:r>
              <a:rPr lang="zh-CN" altLang="en-US">
                <a:latin typeface="微软雅黑" panose="020B0503020204020204" pitchFamily="34" charset="-122"/>
                <a:ea typeface="微软雅黑" panose="020B0503020204020204" pitchFamily="34" charset="-122"/>
              </a:rPr>
              <a:t>区键（字段）选</a:t>
            </a:r>
            <a:r>
              <a:rPr lang="zh-CN" altLang="en-US" dirty="0">
                <a:latin typeface="微软雅黑" panose="020B0503020204020204" pitchFamily="34" charset="-122"/>
                <a:ea typeface="微软雅黑" panose="020B0503020204020204" pitchFamily="34" charset="-122"/>
              </a:rPr>
              <a:t>择</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本应该用于使查询免于跨分区</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难点</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任意字段条件排序查询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全局视角排序分页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 </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marL="457200" lvl="1" indent="0">
              <a:buNone/>
            </a:pPr>
            <a:r>
              <a:rPr lang="zh-CN" altLang="en-US" b="1" i="0" dirty="0">
                <a:solidFill>
                  <a:srgbClr val="595959"/>
                </a:solidFill>
                <a:effectLst/>
                <a:latin typeface="微软雅黑" panose="020B0503020204020204" pitchFamily="34" charset="-122"/>
                <a:ea typeface="微软雅黑" panose="020B0503020204020204" pitchFamily="34" charset="-122"/>
              </a:rPr>
              <a:t>“以质换量”：牺牲功能、局部性能、复杂度、可靠性，换取更大的数据容量与请求吞吐量。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F84A3A-A65A-ACD7-5D99-A71702D2157A}"/>
              </a:ext>
            </a:extLst>
          </p:cNvPr>
          <p:cNvSpPr>
            <a:spLocks noGrp="1"/>
          </p:cNvSpPr>
          <p:nvPr>
            <p:ph idx="1"/>
          </p:nvPr>
        </p:nvSpPr>
        <p:spPr>
          <a:xfrm>
            <a:off x="747003" y="2325189"/>
            <a:ext cx="8596668" cy="1889761"/>
          </a:xfrm>
        </p:spPr>
        <p:txBody>
          <a:bodyPr>
            <a:normAutofit/>
          </a:bodyPr>
          <a:lstStyle/>
          <a:p>
            <a:pPr marL="0" indent="0" algn="ctr">
              <a:buNone/>
            </a:pPr>
            <a:r>
              <a:rPr lang="zh-CN" altLang="en-US" sz="11500" dirty="0"/>
              <a:t>谢谢</a:t>
            </a:r>
            <a:endParaRPr lang="en-US" sz="11500" dirty="0"/>
          </a:p>
        </p:txBody>
      </p:sp>
    </p:spTree>
    <p:extLst>
      <p:ext uri="{BB962C8B-B14F-4D97-AF65-F5344CB8AC3E}">
        <p14:creationId xmlns:p14="http://schemas.microsoft.com/office/powerpoint/2010/main" val="1979420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（个人认为属于科学不是科技，略懂，理解不够严谨专业）</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32500" lnSpcReduction="20000"/>
          </a:bodyPr>
          <a:lstStyle/>
          <a:p>
            <a:r>
              <a:rPr lang="zh-CN" altLang="en-US" sz="37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800" b="1" dirty="0">
                <a:latin typeface="微软雅黑" panose="020B0503020204020204" pitchFamily="34" charset="-122"/>
                <a:ea typeface="微软雅黑" panose="020B0503020204020204" pitchFamily="34" charset="-122"/>
              </a:rPr>
              <a:t>基于平面、线性索引</a:t>
            </a:r>
            <a:r>
              <a:rPr lang="zh-CN" altLang="en-US" sz="2800" b="1" dirty="0">
                <a:solidFill>
                  <a:srgbClr val="FF0000"/>
                </a:solidFill>
                <a:highlight>
                  <a:srgbClr val="FFFF00"/>
                </a:highlight>
                <a:latin typeface="微软雅黑" panose="020B0503020204020204" pitchFamily="34" charset="-122"/>
                <a:ea typeface="微软雅黑" panose="020B0503020204020204" pitchFamily="34" charset="-122"/>
              </a:rPr>
              <a:t>（不是索引）</a:t>
            </a:r>
            <a:r>
              <a:rPr lang="en-US" altLang="zh-CN" sz="2800" b="1" dirty="0">
                <a:latin typeface="微软雅黑" panose="020B0503020204020204" pitchFamily="34" charset="-122"/>
                <a:ea typeface="微软雅黑" panose="020B0503020204020204" pitchFamily="34" charset="-122"/>
              </a:rPr>
              <a:t>/Flat</a:t>
            </a:r>
            <a:r>
              <a:rPr lang="zh-CN" altLang="en-US" sz="2800" b="1" dirty="0">
                <a:latin typeface="微软雅黑" panose="020B0503020204020204" pitchFamily="34" charset="-122"/>
                <a:ea typeface="微软雅黑" panose="020B0503020204020204" pitchFamily="34" charset="-122"/>
              </a:rPr>
              <a:t>文件</a:t>
            </a:r>
            <a:r>
              <a:rPr lang="en-US" altLang="zh-CN" sz="2800" b="1" dirty="0">
                <a:latin typeface="微软雅黑" panose="020B0503020204020204" pitchFamily="34" charset="-122"/>
                <a:ea typeface="微软雅黑" panose="020B0503020204020204" pitchFamily="34" charset="-122"/>
              </a:rPr>
              <a:t>/</a:t>
            </a:r>
            <a:r>
              <a:rPr lang="zh-CN" altLang="en-US" sz="2800" b="1" dirty="0">
                <a:latin typeface="微软雅黑" panose="020B0503020204020204" pitchFamily="34" charset="-122"/>
                <a:ea typeface="微软雅黑" panose="020B0503020204020204" pitchFamily="34" charset="-122"/>
              </a:rPr>
              <a:t>暴力计算</a:t>
            </a:r>
            <a:endParaRPr lang="en-US" altLang="zh-CN" sz="2800" b="1" dirty="0">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500" b="1" dirty="0">
                <a:highlight>
                  <a:srgbClr val="FFFF00"/>
                </a:highlight>
                <a:latin typeface="微软雅黑" panose="020B0503020204020204" pitchFamily="34" charset="-122"/>
                <a:ea typeface="微软雅黑" panose="020B0503020204020204" pitchFamily="34" charset="-122"/>
              </a:rPr>
              <a:t>检索向量与数据库中的每个预存向量</a:t>
            </a:r>
            <a:r>
              <a:rPr lang="zh-CN" altLang="en-US" sz="2500" b="1" dirty="0">
                <a:latin typeface="微软雅黑" panose="020B0503020204020204" pitchFamily="34" charset="-122"/>
                <a:ea typeface="微软雅黑" panose="020B0503020204020204" pitchFamily="34" charset="-122"/>
              </a:rPr>
              <a:t>进行比较来索引向量的方法</a:t>
            </a:r>
            <a:endParaRPr lang="en-US" altLang="zh-CN" sz="2500" b="1" dirty="0">
              <a:latin typeface="微软雅黑" panose="020B0503020204020204" pitchFamily="34" charset="-122"/>
              <a:ea typeface="微软雅黑" panose="020B0503020204020204" pitchFamily="34" charset="-122"/>
            </a:endParaRPr>
          </a:p>
          <a:p>
            <a:pPr>
              <a:lnSpc>
                <a:spcPct val="100000"/>
              </a:lnSpc>
            </a:pPr>
            <a:r>
              <a:rPr lang="zh-CN" altLang="en-US" sz="2800" b="1" dirty="0">
                <a:latin typeface="微软雅黑" panose="020B0503020204020204" pitchFamily="34" charset="-122"/>
                <a:ea typeface="微软雅黑" panose="020B0503020204020204" pitchFamily="34" charset="-122"/>
              </a:rPr>
              <a:t>基于</a:t>
            </a:r>
            <a:r>
              <a:rPr lang="en-US" altLang="zh-CN" sz="2800" b="1" dirty="0">
                <a:latin typeface="微软雅黑" panose="020B0503020204020204" pitchFamily="34" charset="-122"/>
                <a:ea typeface="微软雅黑" panose="020B0503020204020204" pitchFamily="34" charset="-122"/>
              </a:rPr>
              <a:t>IVF_FLAT</a:t>
            </a:r>
            <a:r>
              <a:rPr lang="zh-CN" altLang="en-US" sz="2800" b="1" dirty="0">
                <a:latin typeface="微软雅黑" panose="020B0503020204020204" pitchFamily="34" charset="-122"/>
                <a:ea typeface="微软雅黑" panose="020B0503020204020204" pitchFamily="34" charset="-122"/>
              </a:rPr>
              <a:t>（</a:t>
            </a:r>
            <a:r>
              <a:rPr lang="zh-CN" altLang="en-US" sz="28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2800" b="1" dirty="0">
                <a:latin typeface="微软雅黑" panose="020B0503020204020204" pitchFamily="34" charset="-122"/>
                <a:ea typeface="微软雅黑" panose="020B0503020204020204" pitchFamily="34" charset="-122"/>
              </a:rPr>
              <a:t>）</a:t>
            </a:r>
          </a:p>
          <a:p>
            <a:pPr lvl="1">
              <a:lnSpc>
                <a:spcPct val="110000"/>
              </a:lnSpc>
            </a:pPr>
            <a:r>
              <a:rPr lang="zh-CN" altLang="en-US" sz="2500" b="1" dirty="0">
                <a:latin typeface="微软雅黑" panose="020B0503020204020204" pitchFamily="34" charset="-122"/>
                <a:ea typeface="微软雅黑" panose="020B0503020204020204" pitchFamily="34" charset="-122"/>
              </a:rPr>
              <a:t>通过</a:t>
            </a:r>
            <a:r>
              <a:rPr lang="zh-CN" altLang="en-US" sz="2500" b="1" dirty="0">
                <a:highlight>
                  <a:srgbClr val="FFFF00"/>
                </a:highlight>
                <a:latin typeface="微软雅黑" panose="020B0503020204020204" pitchFamily="34" charset="-122"/>
                <a:ea typeface="微软雅黑" panose="020B0503020204020204" pitchFamily="34" charset="-122"/>
              </a:rPr>
              <a:t>聚类（</a:t>
            </a:r>
            <a:r>
              <a:rPr lang="en-US" altLang="zh-CN" sz="2500" b="1" dirty="0">
                <a:highlight>
                  <a:srgbClr val="FFFF00"/>
                </a:highlight>
                <a:latin typeface="微软雅黑" panose="020B0503020204020204" pitchFamily="34" charset="-122"/>
                <a:ea typeface="微软雅黑" panose="020B0503020204020204" pitchFamily="34" charset="-122"/>
              </a:rPr>
              <a:t>k-means clustering</a:t>
            </a:r>
            <a:r>
              <a:rPr lang="zh-CN" altLang="en-US" sz="2500" b="1" dirty="0">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找到质心划分空间，每个向量，归入到距离最近的质心所在空间存储</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500" b="1" dirty="0">
                <a:latin typeface="微软雅黑" panose="020B0503020204020204" pitchFamily="34" charset="-122"/>
                <a:ea typeface="微软雅黑" panose="020B0503020204020204" pitchFamily="34" charset="-122"/>
              </a:rPr>
              <a:t>索引键就是</a:t>
            </a:r>
            <a:r>
              <a:rPr lang="zh-CN" altLang="en-US" sz="2500" b="1" dirty="0">
                <a:highlight>
                  <a:srgbClr val="FFFF00"/>
                </a:highlight>
                <a:latin typeface="微软雅黑" panose="020B0503020204020204" pitchFamily="34" charset="-122"/>
                <a:ea typeface="微软雅黑" panose="020B0503020204020204" pitchFamily="34" charset="-122"/>
              </a:rPr>
              <a:t>预存向量与质心的距离（</a:t>
            </a:r>
            <a:r>
              <a:rPr lang="en-US" altLang="zh-CN" sz="2500" b="1" dirty="0">
                <a:highlight>
                  <a:srgbClr val="FFFF00"/>
                </a:highlight>
                <a:latin typeface="微软雅黑" panose="020B0503020204020204" pitchFamily="34" charset="-122"/>
                <a:ea typeface="微软雅黑" panose="020B0503020204020204" pitchFamily="34" charset="-122"/>
              </a:rPr>
              <a:t>L2</a:t>
            </a:r>
            <a:r>
              <a:rPr lang="zh-CN" altLang="en-US" sz="2500" b="1" dirty="0">
                <a:highlight>
                  <a:srgbClr val="FFFF00"/>
                </a:highlight>
                <a:latin typeface="微软雅黑" panose="020B0503020204020204" pitchFamily="34" charset="-122"/>
                <a:ea typeface="微软雅黑" panose="020B0503020204020204" pitchFamily="34" charset="-122"/>
              </a:rPr>
              <a:t>无边界，</a:t>
            </a:r>
            <a:r>
              <a:rPr lang="en-US" altLang="zh-CN" sz="2500" b="1" dirty="0">
                <a:highlight>
                  <a:srgbClr val="FFFF00"/>
                </a:highlight>
                <a:latin typeface="微软雅黑" panose="020B0503020204020204" pitchFamily="34" charset="-122"/>
                <a:ea typeface="微软雅黑" panose="020B0503020204020204" pitchFamily="34" charset="-122"/>
              </a:rPr>
              <a:t>Cosine</a:t>
            </a:r>
            <a:r>
              <a:rPr lang="zh-CN" altLang="en-US" sz="2500" b="1" dirty="0">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5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基于树</a:t>
            </a:r>
            <a:endParaRPr lang="en-US" altLang="zh-CN" sz="2800" b="1" dirty="0">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2500" b="1" dirty="0">
              <a:latin typeface="微软雅黑" panose="020B0503020204020204" pitchFamily="34" charset="-122"/>
              <a:ea typeface="微软雅黑" panose="020B0503020204020204" pitchFamily="34" charset="-122"/>
            </a:endParaRPr>
          </a:p>
          <a:p>
            <a:pPr lvl="2"/>
            <a:r>
              <a:rPr lang="zh-CN" altLang="en-US" sz="2500" b="1" strike="sngStrike" dirty="0">
                <a:highlight>
                  <a:srgbClr val="FFFF00"/>
                </a:highlight>
                <a:latin typeface="微软雅黑" panose="020B0503020204020204" pitchFamily="34" charset="-122"/>
                <a:ea typeface="微软雅黑" panose="020B0503020204020204" pitchFamily="34" charset="-122"/>
              </a:rPr>
              <a:t>例如：</a:t>
            </a:r>
            <a:r>
              <a:rPr lang="zh-CN" altLang="en-US" sz="2500" b="1" strike="sngStrike" dirty="0">
                <a:latin typeface="微软雅黑" panose="020B0503020204020204" pitchFamily="34" charset="-122"/>
                <a:ea typeface="微软雅黑" panose="020B0503020204020204" pitchFamily="34" charset="-122"/>
              </a:rPr>
              <a:t>选取</a:t>
            </a:r>
            <a:r>
              <a:rPr lang="zh-CN" altLang="en-US" sz="2500" b="1" strike="sngStrike" dirty="0">
                <a:highlight>
                  <a:srgbClr val="FFFF00"/>
                </a:highlight>
                <a:latin typeface="微软雅黑" panose="020B0503020204020204" pitchFamily="34" charset="-122"/>
                <a:ea typeface="微软雅黑" panose="020B0503020204020204" pitchFamily="34" charset="-122"/>
              </a:rPr>
              <a:t>向量中某个方差</a:t>
            </a:r>
            <a:r>
              <a:rPr lang="zh-CN" altLang="en-US" sz="2500" b="1" strike="sngStrike" dirty="0">
                <a:latin typeface="微软雅黑" panose="020B0503020204020204" pitchFamily="34" charset="-122"/>
                <a:ea typeface="微软雅黑" panose="020B0503020204020204" pitchFamily="34" charset="-122"/>
              </a:rPr>
              <a:t>最大的维度取中值作为判定标准，也就是以超平面去划分空间，创建索引</a:t>
            </a:r>
            <a:endParaRPr lang="en-US" altLang="zh-CN" sz="2500" b="1" strike="sngStrike" dirty="0">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例如：</a:t>
            </a:r>
            <a:r>
              <a:rPr lang="zh-CN" altLang="en-US" sz="2500" b="1" dirty="0">
                <a:latin typeface="微软雅黑" panose="020B0503020204020204" pitchFamily="34" charset="-122"/>
                <a:ea typeface="微软雅黑" panose="020B0503020204020204" pitchFamily="34" charset="-122"/>
              </a:rPr>
              <a:t>先选取一个</a:t>
            </a:r>
            <a:r>
              <a:rPr lang="zh-CN" altLang="en-US" sz="2500" b="1" dirty="0">
                <a:highlight>
                  <a:srgbClr val="FFFF00"/>
                </a:highlight>
                <a:latin typeface="微软雅黑" panose="020B0503020204020204" pitchFamily="34" charset="-122"/>
                <a:ea typeface="微软雅黑" panose="020B0503020204020204" pitchFamily="34" charset="-122"/>
              </a:rPr>
              <a:t>制高点</a:t>
            </a:r>
            <a:r>
              <a:rPr lang="zh-CN" altLang="en-US" sz="2500" b="1" dirty="0">
                <a:latin typeface="微软雅黑" panose="020B0503020204020204" pitchFamily="34" charset="-122"/>
                <a:ea typeface="微软雅黑" panose="020B0503020204020204" pitchFamily="34" charset="-122"/>
              </a:rPr>
              <a:t>，然后计算每个</a:t>
            </a:r>
            <a:r>
              <a:rPr lang="zh-CN" altLang="en-US" sz="2500" b="1" dirty="0">
                <a:highlight>
                  <a:srgbClr val="FFFF00"/>
                </a:highlight>
                <a:latin typeface="微软雅黑" panose="020B0503020204020204" pitchFamily="34" charset="-122"/>
                <a:ea typeface="微软雅黑" panose="020B0503020204020204" pitchFamily="34" charset="-122"/>
              </a:rPr>
              <a:t>点和制高点的距离，取距离中值作为判定标准划分空间、创建索引</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r>
              <a:rPr lang="zh-CN" altLang="en-US" sz="25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500" b="1" dirty="0">
              <a:latin typeface="微软雅黑" panose="020B0503020204020204" pitchFamily="34" charset="-122"/>
              <a:ea typeface="微软雅黑" panose="020B0503020204020204" pitchFamily="34" charset="-122"/>
            </a:endParaRPr>
          </a:p>
          <a:p>
            <a:r>
              <a:rPr lang="zh-CN" altLang="en-US" sz="2800" b="1" dirty="0">
                <a:latin typeface="微软雅黑" panose="020B0503020204020204" pitchFamily="34" charset="-122"/>
                <a:ea typeface="微软雅黑" panose="020B0503020204020204" pitchFamily="34" charset="-122"/>
              </a:rPr>
              <a:t>基于局部敏感哈希</a:t>
            </a:r>
            <a:r>
              <a:rPr lang="en-US" altLang="zh-CN" sz="2800" b="1" dirty="0">
                <a:latin typeface="微软雅黑" panose="020B0503020204020204" pitchFamily="34" charset="-122"/>
                <a:ea typeface="微软雅黑" panose="020B0503020204020204" pitchFamily="34" charset="-122"/>
              </a:rPr>
              <a:t>(Locality Sensitive Hashing</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LSH)</a:t>
            </a:r>
            <a:endParaRPr lang="zh-CN" altLang="en-US" sz="2800" b="1" dirty="0">
              <a:latin typeface="微软雅黑" panose="020B0503020204020204" pitchFamily="34" charset="-122"/>
              <a:ea typeface="微软雅黑" panose="020B0503020204020204" pitchFamily="34" charset="-122"/>
            </a:endParaRPr>
          </a:p>
          <a:p>
            <a:pPr lvl="1">
              <a:lnSpc>
                <a:spcPct val="100000"/>
              </a:lnSpc>
            </a:pPr>
            <a:r>
              <a:rPr lang="zh-CN" altLang="en-US" sz="2500" b="1" dirty="0">
                <a:latin typeface="微软雅黑" panose="020B0503020204020204" pitchFamily="34" charset="-122"/>
                <a:ea typeface="微软雅黑" panose="020B0503020204020204" pitchFamily="34" charset="-122"/>
              </a:rPr>
              <a:t>索引键的哈希值，区别于传统哈希尽量不产生碰撞，局部敏感哈希</a:t>
            </a:r>
            <a:r>
              <a:rPr lang="zh-CN" altLang="en-US" sz="2500" b="1" dirty="0">
                <a:highlight>
                  <a:srgbClr val="FFFF00"/>
                </a:highlight>
                <a:latin typeface="微软雅黑" panose="020B0503020204020204" pitchFamily="34" charset="-122"/>
                <a:ea typeface="微软雅黑" panose="020B0503020204020204" pitchFamily="34" charset="-122"/>
              </a:rPr>
              <a:t>依赖碰撞</a:t>
            </a:r>
            <a:r>
              <a:rPr lang="zh-CN" altLang="en-US" sz="2500" b="1" dirty="0">
                <a:latin typeface="微软雅黑" panose="020B0503020204020204" pitchFamily="34" charset="-122"/>
                <a:ea typeface="微软雅黑" panose="020B0503020204020204" pitchFamily="34" charset="-122"/>
              </a:rPr>
              <a:t>来查找近邻，类似：一致性哈希、空间</a:t>
            </a:r>
            <a:r>
              <a:rPr lang="en-US" altLang="zh-CN" sz="2500" b="1" dirty="0">
                <a:latin typeface="微软雅黑" panose="020B0503020204020204" pitchFamily="34" charset="-122"/>
                <a:ea typeface="微软雅黑" panose="020B0503020204020204" pitchFamily="34" charset="-122"/>
              </a:rPr>
              <a:t>GEO</a:t>
            </a:r>
            <a:r>
              <a:rPr lang="zh-CN" altLang="en-US" sz="2500" b="1" dirty="0">
                <a:latin typeface="微软雅黑" panose="020B0503020204020204" pitchFamily="34" charset="-122"/>
                <a:ea typeface="微软雅黑" panose="020B0503020204020204" pitchFamily="34" charset="-122"/>
              </a:rPr>
              <a:t>哈希、</a:t>
            </a:r>
            <a:r>
              <a:rPr lang="en-US" altLang="zh-CN" sz="2500" b="1" dirty="0" err="1">
                <a:latin typeface="微软雅黑" panose="020B0503020204020204" pitchFamily="34" charset="-122"/>
                <a:ea typeface="微软雅黑" panose="020B0503020204020204" pitchFamily="34" charset="-122"/>
              </a:rPr>
              <a:t>SIMHash</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24</a:t>
            </a:r>
          </a:p>
          <a:p>
            <a:pPr lvl="1">
              <a:lnSpc>
                <a:spcPct val="100000"/>
              </a:lnSpc>
            </a:pPr>
            <a:r>
              <a:rPr lang="zh-CN" altLang="en-US" sz="2500" b="1" dirty="0">
                <a:latin typeface="微软雅黑" panose="020B0503020204020204" pitchFamily="34" charset="-122"/>
                <a:ea typeface="微软雅黑" panose="020B0503020204020204" pitchFamily="34" charset="-122"/>
              </a:rPr>
              <a:t>高维空间的两点若</a:t>
            </a:r>
            <a:r>
              <a:rPr lang="zh-CN" altLang="en-US" sz="2500" b="1" dirty="0">
                <a:highlight>
                  <a:srgbClr val="FFFF00"/>
                </a:highlight>
                <a:latin typeface="微软雅黑" panose="020B0503020204020204" pitchFamily="34" charset="-122"/>
                <a:ea typeface="微软雅黑" panose="020B0503020204020204" pitchFamily="34" charset="-122"/>
              </a:rPr>
              <a:t>距离很近</a:t>
            </a:r>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（应该不是 </a:t>
            </a:r>
            <a:r>
              <a:rPr lang="en-US" altLang="zh-CN" sz="2500" b="1" dirty="0">
                <a:solidFill>
                  <a:srgbClr val="FF0000"/>
                </a:solidFill>
                <a:highlight>
                  <a:srgbClr val="FFFF00"/>
                </a:highlight>
                <a:latin typeface="微软雅黑" panose="020B0503020204020204" pitchFamily="34" charset="-122"/>
                <a:ea typeface="微软雅黑" panose="020B0503020204020204" pitchFamily="34" charset="-122"/>
              </a:rPr>
              <a:t>L2</a:t>
            </a:r>
            <a:r>
              <a:rPr lang="zh-CN" altLang="en-US" sz="2500" b="1" dirty="0">
                <a:solidFill>
                  <a:srgbClr val="FF0000"/>
                </a:solidFill>
                <a:highlight>
                  <a:srgbClr val="FFFF00"/>
                </a:highlight>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，则局部敏感哈希值有很大的概率是一样的</a:t>
            </a:r>
            <a:endParaRPr lang="en-US" altLang="zh-CN" sz="2500" b="1" dirty="0">
              <a:latin typeface="微软雅黑" panose="020B0503020204020204" pitchFamily="34" charset="-122"/>
              <a:ea typeface="微软雅黑" panose="020B0503020204020204" pitchFamily="34" charset="-122"/>
            </a:endParaRPr>
          </a:p>
          <a:p>
            <a:pPr lvl="1">
              <a:lnSpc>
                <a:spcPct val="100000"/>
              </a:lnSpc>
            </a:pPr>
            <a:r>
              <a:rPr lang="zh-CN" altLang="en-US" sz="25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800" b="1" dirty="0">
                <a:latin typeface="微软雅黑" panose="020B0503020204020204" pitchFamily="34" charset="-122"/>
                <a:ea typeface="微软雅黑" panose="020B0503020204020204" pitchFamily="34" charset="-122"/>
              </a:rPr>
              <a:t>基于图</a:t>
            </a:r>
            <a:endParaRPr lang="en-US" altLang="zh-CN" sz="2800" b="1" dirty="0">
              <a:latin typeface="微软雅黑" panose="020B0503020204020204" pitchFamily="34" charset="-122"/>
              <a:ea typeface="微软雅黑" panose="020B0503020204020204" pitchFamily="34" charset="-122"/>
            </a:endParaRPr>
          </a:p>
          <a:p>
            <a:pPr lvl="1">
              <a:lnSpc>
                <a:spcPct val="110000"/>
              </a:lnSpc>
            </a:pPr>
            <a:r>
              <a:rPr lang="zh-CN" altLang="en-US" sz="2500" b="1" dirty="0">
                <a:highlight>
                  <a:srgbClr val="FFFF00"/>
                </a:highlight>
                <a:latin typeface="微软雅黑" panose="020B0503020204020204" pitchFamily="34" charset="-122"/>
                <a:ea typeface="微软雅黑" panose="020B0503020204020204" pitchFamily="34" charset="-122"/>
              </a:rPr>
              <a:t>基于预存向量（顶点）的度（边、弧），与中心点的距离的索引键</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lnSpc>
                <a:spcPct val="110000"/>
              </a:lnSpc>
            </a:pPr>
            <a:r>
              <a:rPr lang="en-US" sz="2500" b="1" dirty="0" err="1">
                <a:latin typeface="微软雅黑" panose="020B0503020204020204" pitchFamily="34" charset="-122"/>
                <a:ea typeface="微软雅黑" panose="020B0503020204020204" pitchFamily="34" charset="-122"/>
              </a:rPr>
              <a:t>RNSG（Refined</a:t>
            </a:r>
            <a:r>
              <a:rPr lang="en-US" sz="2500" b="1" dirty="0">
                <a:latin typeface="微软雅黑" panose="020B0503020204020204" pitchFamily="34" charset="-122"/>
                <a:ea typeface="微软雅黑" panose="020B0503020204020204" pitchFamily="34" charset="-122"/>
              </a:rPr>
              <a:t> Navigating Spreading-out Graph)</a:t>
            </a:r>
          </a:p>
          <a:p>
            <a:pPr lvl="2"/>
            <a:r>
              <a:rPr lang="zh-CN" altLang="en-US" sz="25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500" b="1" dirty="0" err="1">
                <a:highlight>
                  <a:srgbClr val="FFFF00"/>
                </a:highlight>
                <a:latin typeface="微软雅黑" panose="020B0503020204020204" pitchFamily="34" charset="-122"/>
                <a:ea typeface="微软雅黑" panose="020B0503020204020204" pitchFamily="34" charset="-122"/>
              </a:rPr>
              <a:t>out_degree</a:t>
            </a:r>
            <a:r>
              <a:rPr lang="en-US" altLang="zh-CN" sz="2500" b="1" dirty="0">
                <a:highlight>
                  <a:srgbClr val="FFFF00"/>
                </a:highlight>
                <a:latin typeface="微软雅黑" panose="020B0503020204020204" pitchFamily="34" charset="-122"/>
                <a:ea typeface="微软雅黑" panose="020B0503020204020204" pitchFamily="34" charset="-122"/>
              </a:rPr>
              <a:t> </a:t>
            </a:r>
            <a:r>
              <a:rPr lang="zh-CN" altLang="en-US" sz="2500" b="1" dirty="0">
                <a:highlight>
                  <a:srgbClr val="FFFF00"/>
                </a:highlight>
                <a:latin typeface="微软雅黑" panose="020B0503020204020204" pitchFamily="34" charset="-122"/>
                <a:ea typeface="微软雅黑" panose="020B0503020204020204" pitchFamily="34" charset="-122"/>
              </a:rPr>
              <a:t>）</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500" b="1" dirty="0" err="1">
                <a:latin typeface="微软雅黑" panose="020B0503020204020204" pitchFamily="34" charset="-122"/>
                <a:ea typeface="微软雅黑" panose="020B0503020204020204" pitchFamily="34" charset="-122"/>
              </a:rPr>
              <a:t>HNSW（Hierarchical</a:t>
            </a:r>
            <a:r>
              <a:rPr lang="en-US" sz="2500" b="1" dirty="0">
                <a:latin typeface="微软雅黑" panose="020B0503020204020204" pitchFamily="34" charset="-122"/>
                <a:ea typeface="微软雅黑" panose="020B0503020204020204" pitchFamily="34" charset="-122"/>
              </a:rPr>
              <a:t> Small World Graph）</a:t>
            </a:r>
          </a:p>
          <a:p>
            <a:pPr lvl="2"/>
            <a:r>
              <a:rPr lang="zh-CN" altLang="en-US" sz="2500" b="1" dirty="0">
                <a:highlight>
                  <a:srgbClr val="FFFF00"/>
                </a:highlight>
                <a:latin typeface="微软雅黑" panose="020B0503020204020204" pitchFamily="34" charset="-122"/>
                <a:ea typeface="微软雅黑" panose="020B0503020204020204" pitchFamily="34" charset="-122"/>
              </a:rPr>
              <a:t>索引键参数</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按照一定的规则为图像构建多层导航结构。上层稀疏，节点之间的距离更远；下层更密集，节点之间的距离更近。</a:t>
            </a:r>
            <a:endParaRPr lang="en-US" altLang="zh-CN" sz="2500" b="1" dirty="0">
              <a:highlight>
                <a:srgbClr val="FFFF00"/>
              </a:highlight>
              <a:latin typeface="微软雅黑" panose="020B0503020204020204" pitchFamily="34" charset="-122"/>
              <a:ea typeface="微软雅黑" panose="020B0503020204020204" pitchFamily="34" charset="-122"/>
            </a:endParaRPr>
          </a:p>
          <a:p>
            <a:pPr lvl="2"/>
            <a:r>
              <a:rPr lang="zh-CN" altLang="en-US" sz="2500" b="1" dirty="0">
                <a:highlight>
                  <a:srgbClr val="FFFF00"/>
                </a:highlight>
                <a:latin typeface="微软雅黑" panose="020B0503020204020204" pitchFamily="34" charset="-122"/>
                <a:ea typeface="微软雅黑" panose="020B0503020204020204" pitchFamily="34" charset="-122"/>
              </a:rPr>
              <a:t>搜索从最上层开始，在本层找到距离目标最近的节点，然后进入下一层开始下一次搜索。经过多次迭代，快速逼近目标位置</a:t>
            </a:r>
            <a:endParaRPr lang="en-US" altLang="zh-CN" sz="2500" b="1" dirty="0">
              <a:highlight>
                <a:srgbClr val="FFFF00"/>
              </a:highlight>
              <a:latin typeface="微软雅黑" panose="020B0503020204020204" pitchFamily="34" charset="-122"/>
              <a:ea typeface="微软雅黑" panose="020B0503020204020204" pitchFamily="34" charset="-122"/>
            </a:endParaRPr>
          </a:p>
          <a:p>
            <a:r>
              <a:rPr lang="zh-CN" altLang="en-US" sz="4300" b="1" dirty="0">
                <a:solidFill>
                  <a:srgbClr val="FF0000"/>
                </a:solidFill>
                <a:latin typeface="微软雅黑" panose="020B0503020204020204" pitchFamily="34" charset="-122"/>
                <a:ea typeface="微软雅黑" panose="020B0503020204020204" pitchFamily="34" charset="-122"/>
              </a:rPr>
              <a:t>通常检索基于距离的索引键都会利用</a:t>
            </a:r>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三角形不等式</a:t>
            </a:r>
            <a:r>
              <a:rPr lang="zh-CN" altLang="en-US" sz="4300" b="1" dirty="0">
                <a:solidFill>
                  <a:srgbClr val="FF0000"/>
                </a:solidFill>
                <a:latin typeface="微软雅黑" panose="020B0503020204020204" pitchFamily="34" charset="-122"/>
                <a:ea typeface="微软雅黑" panose="020B0503020204020204" pitchFamily="34" charset="-122"/>
              </a:rPr>
              <a:t>来去除不必要的数据访问</a:t>
            </a:r>
            <a:endParaRPr lang="en-US" altLang="zh-CN" sz="4300" b="1" dirty="0">
              <a:solidFill>
                <a:srgbClr val="FF0000"/>
              </a:solidFill>
              <a:latin typeface="微软雅黑" panose="020B0503020204020204" pitchFamily="34" charset="-122"/>
              <a:ea typeface="微软雅黑" panose="020B0503020204020204" pitchFamily="34" charset="-122"/>
            </a:endParaRPr>
          </a:p>
          <a:p>
            <a:pPr lvl="1"/>
            <a:r>
              <a:rPr lang="zh-CN" altLang="en-US" sz="4300" b="1" dirty="0">
                <a:solidFill>
                  <a:srgbClr val="FF0000"/>
                </a:solidFill>
                <a:latin typeface="微软雅黑" panose="020B0503020204020204" pitchFamily="34" charset="-122"/>
                <a:ea typeface="微软雅黑" panose="020B0503020204020204" pitchFamily="34" charset="-122"/>
              </a:rPr>
              <a:t>当然</a:t>
            </a:r>
            <a:r>
              <a:rPr lang="zh-CN" altLang="en-US" sz="4300" b="1" dirty="0">
                <a:solidFill>
                  <a:schemeClr val="tx1"/>
                </a:solidFill>
                <a:latin typeface="微软雅黑" panose="020B0503020204020204" pitchFamily="34" charset="-122"/>
                <a:ea typeface="微软雅黑" panose="020B0503020204020204" pitchFamily="34" charset="-122"/>
              </a:rPr>
              <a:t>制高点</a:t>
            </a:r>
            <a:r>
              <a:rPr lang="zh-CN" altLang="en-US" sz="4300" b="1" dirty="0">
                <a:solidFill>
                  <a:srgbClr val="FF0000"/>
                </a:solidFill>
                <a:latin typeface="微软雅黑" panose="020B0503020204020204" pitchFamily="34" charset="-122"/>
                <a:ea typeface="微软雅黑" panose="020B0503020204020204" pitchFamily="34" charset="-122"/>
              </a:rPr>
              <a:t>、质心（参照物）要在合适的尽量稳定的位置</a:t>
            </a:r>
          </a:p>
          <a:p>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普适问题</a:t>
            </a:r>
            <a:r>
              <a:rPr lang="en-US" altLang="zh-CN" sz="4300"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sz="43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随着新随机向量数据的插入，质心会不会发生偏移、空间会不会重新划分？索引数据变动？</a:t>
            </a:r>
            <a:endParaRPr lang="zh-CN" altLang="en-US" sz="25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37AFE8FD-25AE-D82A-D89B-3DCA19C6E1EB}"/>
              </a:ext>
            </a:extLst>
          </p:cNvPr>
          <p:cNvPicPr>
            <a:picLocks noChangeAspect="1"/>
          </p:cNvPicPr>
          <p:nvPr/>
        </p:nvPicPr>
        <p:blipFill>
          <a:blip r:embed="rId2"/>
          <a:stretch>
            <a:fillRect/>
          </a:stretch>
        </p:blipFill>
        <p:spPr>
          <a:xfrm>
            <a:off x="7596855" y="783771"/>
            <a:ext cx="4657194" cy="5762922"/>
          </a:xfrm>
          <a:prstGeom prst="rect">
            <a:avLst/>
          </a:prstGeom>
        </p:spPr>
      </p:pic>
    </p:spTree>
    <p:extLst>
      <p:ext uri="{BB962C8B-B14F-4D97-AF65-F5344CB8AC3E}">
        <p14:creationId xmlns:p14="http://schemas.microsoft.com/office/powerpoint/2010/main" val="359223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向量索引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2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中每一层节点的最大度数限制</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。较高的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在具有高内在维度和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或高召回率的数据集上工作得更好，而低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在具有低内在维度和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或低召回率的数据集上工作得更好。该参数还决定了算法的内存消耗，每个存储元素大约为 </a:t>
            </a:r>
            <a:r>
              <a:rPr lang="en-US" altLang="zh-CN" dirty="0">
                <a:latin typeface="微软雅黑" panose="020B0503020204020204" pitchFamily="34" charset="-122"/>
                <a:ea typeface="微软雅黑" panose="020B0503020204020204" pitchFamily="34" charset="-122"/>
              </a:rPr>
              <a:t>M * 8-10 </a:t>
            </a:r>
            <a:r>
              <a:rPr lang="zh-CN" altLang="en-US" dirty="0">
                <a:latin typeface="微软雅黑" panose="020B0503020204020204" pitchFamily="34" charset="-122"/>
                <a:ea typeface="微软雅黑" panose="020B0503020204020204" pitchFamily="34" charset="-122"/>
              </a:rPr>
              <a:t>字节。</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例如，对于 </a:t>
            </a:r>
            <a:r>
              <a:rPr lang="en-US" altLang="zh-CN" dirty="0">
                <a:latin typeface="微软雅黑" panose="020B0503020204020204" pitchFamily="34" charset="-122"/>
                <a:ea typeface="微软雅黑" panose="020B0503020204020204" pitchFamily="34" charset="-122"/>
              </a:rPr>
              <a:t>dim =4 </a:t>
            </a:r>
            <a:r>
              <a:rPr lang="zh-CN" altLang="en-US" dirty="0">
                <a:latin typeface="微软雅黑" panose="020B0503020204020204" pitchFamily="34" charset="-122"/>
                <a:ea typeface="微软雅黑" panose="020B0503020204020204" pitchFamily="34" charset="-122"/>
              </a:rPr>
              <a:t>个随机向量，搜索的最佳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约为 </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，而对于</a:t>
            </a:r>
            <a:r>
              <a:rPr lang="zh-CN" altLang="en-US" dirty="0">
                <a:highlight>
                  <a:srgbClr val="FFFF00"/>
                </a:highlight>
                <a:latin typeface="微软雅黑" panose="020B0503020204020204" pitchFamily="34" charset="-122"/>
                <a:ea typeface="微软雅黑" panose="020B0503020204020204" pitchFamily="34" charset="-122"/>
              </a:rPr>
              <a:t>高维数据集</a:t>
            </a:r>
            <a:r>
              <a:rPr lang="zh-CN" altLang="en-US" dirty="0">
                <a:latin typeface="微软雅黑" panose="020B0503020204020204" pitchFamily="34" charset="-122"/>
                <a:ea typeface="微软雅黑" panose="020B0503020204020204" pitchFamily="34" charset="-122"/>
              </a:rPr>
              <a:t>（词嵌入、良好的面部描述符），则需要更高的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（例如 </a:t>
            </a:r>
            <a:r>
              <a:rPr lang="en-US" altLang="zh-CN" dirty="0">
                <a:latin typeface="微软雅黑" panose="020B0503020204020204" pitchFamily="34" charset="-122"/>
                <a:ea typeface="微软雅黑" panose="020B0503020204020204" pitchFamily="34" charset="-122"/>
              </a:rPr>
              <a:t>M =48- 64) </a:t>
            </a:r>
            <a:r>
              <a:rPr lang="zh-CN" altLang="en-US" dirty="0">
                <a:latin typeface="微软雅黑" panose="020B0503020204020204" pitchFamily="34" charset="-122"/>
                <a:ea typeface="微软雅黑" panose="020B0503020204020204" pitchFamily="34" charset="-122"/>
              </a:rPr>
              <a:t>在高召回率下获得最佳性能。 </a:t>
            </a:r>
            <a:r>
              <a:rPr lang="en-US" altLang="zh-CN" dirty="0">
                <a:highlight>
                  <a:srgbClr val="FFFF00"/>
                </a:highlight>
                <a:latin typeface="微软雅黑" panose="020B0503020204020204" pitchFamily="34" charset="-122"/>
                <a:ea typeface="微软雅黑" panose="020B0503020204020204" pitchFamily="34" charset="-122"/>
              </a:rPr>
              <a:t>M =12-48 </a:t>
            </a:r>
            <a:r>
              <a:rPr lang="zh-CN" altLang="en-US" dirty="0">
                <a:latin typeface="微软雅黑" panose="020B0503020204020204" pitchFamily="34" charset="-122"/>
                <a:ea typeface="微软雅黑" panose="020B0503020204020204" pitchFamily="34" charset="-122"/>
              </a:rPr>
              <a:t>范围适用于大多数用例。</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r>
              <a:rPr lang="zh-CN" altLang="en-US" dirty="0">
                <a:latin typeface="微软雅黑" panose="020B0503020204020204" pitchFamily="34" charset="-122"/>
                <a:ea typeface="微软雅黑" panose="020B0503020204020204" pitchFamily="34" charset="-122"/>
              </a:rPr>
              <a:t>。在某些时候，增加 </a:t>
            </a:r>
            <a:r>
              <a:rPr lang="en-US" altLang="zh-CN" dirty="0" err="1">
                <a:latin typeface="微软雅黑" panose="020B0503020204020204" pitchFamily="34" charset="-122"/>
                <a:ea typeface="微软雅黑" panose="020B0503020204020204" pitchFamily="34" charset="-122"/>
              </a:rPr>
              <a:t>ef_construction</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并不能提高索引的质量。</a:t>
            </a:r>
            <a:r>
              <a:rPr lang="zh-CN" altLang="en-US" dirty="0">
                <a:highlight>
                  <a:srgbClr val="FFFF00"/>
                </a:highlight>
                <a:latin typeface="微软雅黑" panose="020B0503020204020204" pitchFamily="34" charset="-122"/>
                <a:ea typeface="微软雅黑" panose="020B0503020204020204" pitchFamily="34" charset="-122"/>
              </a:rPr>
              <a:t>检查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的选择是否正确的一种方法是在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时测量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最近邻搜索的召回率：如果召回率低于 </a:t>
            </a:r>
            <a:r>
              <a:rPr lang="en-US" altLang="zh-CN" dirty="0">
                <a:highlight>
                  <a:srgbClr val="FFFF00"/>
                </a:highlight>
                <a:latin typeface="微软雅黑" panose="020B0503020204020204" pitchFamily="34" charset="-122"/>
                <a:ea typeface="微软雅黑" panose="020B0503020204020204" pitchFamily="34" charset="-122"/>
              </a:rPr>
              <a:t>0.9</a:t>
            </a:r>
            <a:r>
              <a:rPr lang="zh-CN" altLang="en-US" dirty="0">
                <a:highlight>
                  <a:srgbClr val="FFFF00"/>
                </a:highlight>
                <a:latin typeface="微软雅黑" panose="020B0503020204020204" pitchFamily="34" charset="-122"/>
                <a:ea typeface="微软雅黑" panose="020B0503020204020204" pitchFamily="34" charset="-122"/>
              </a:rPr>
              <a:t>，则有改进的余地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 </a:t>
            </a:r>
            <a:r>
              <a:rPr lang="en-US" altLang="zh-CN" dirty="0" err="1">
                <a:latin typeface="微软雅黑" panose="020B0503020204020204" pitchFamily="34" charset="-122"/>
                <a:ea typeface="微软雅黑" panose="020B0503020204020204" pitchFamily="34" charset="-122"/>
              </a:rPr>
              <a:t>knn_query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函数返回两个 </a:t>
            </a:r>
            <a:r>
              <a:rPr lang="en-US" altLang="zh-CN" dirty="0" err="1">
                <a:latin typeface="微软雅黑" panose="020B0503020204020204" pitchFamily="34" charset="-122"/>
                <a:ea typeface="微软雅黑" panose="020B0503020204020204" pitchFamily="34" charset="-122"/>
              </a:rPr>
              <a:t>numpy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数组，包含标签和到查询的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个最近元素的距离。</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最近邻居的动态列表的大小（在搜索期间使用）。较高的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导致更准确但更慢的搜索。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的值可以是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和数据集大小之间的任何值。</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a:xfrm>
            <a:off x="838200" y="174172"/>
            <a:ext cx="8596668" cy="757645"/>
          </a:xfrm>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027611"/>
            <a:ext cx="10515600" cy="5569131"/>
          </a:xfrm>
        </p:spPr>
        <p:txBody>
          <a:bodyPr>
            <a:normAutofit fontScale="55000" lnSpcReduction="20000"/>
          </a:bodyPr>
          <a:lstStyle/>
          <a:p>
            <a:r>
              <a:rPr lang="zh-CN" altLang="en-US" sz="3000" b="1" dirty="0">
                <a:latin typeface="微软雅黑" panose="020B0503020204020204" pitchFamily="34" charset="-122"/>
                <a:ea typeface="微软雅黑" panose="020B0503020204020204" pitchFamily="34" charset="-122"/>
              </a:rPr>
              <a:t>选型依据</a:t>
            </a:r>
            <a:endParaRPr lang="en-US" altLang="zh-CN" sz="30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经典、专业、开源产品</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可控可落地非托管</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a:t>
            </a:r>
            <a:r>
              <a:rPr lang="zh-CN" altLang="en-US" sz="2600" b="1" dirty="0">
                <a:latin typeface="微软雅黑" panose="020B0503020204020204" pitchFamily="34" charset="-122"/>
                <a:ea typeface="微软雅黑" panose="020B0503020204020204" pitchFamily="34" charset="-122"/>
              </a:rPr>
              <a:t>可用</a:t>
            </a:r>
            <a:endParaRPr lang="en-US" altLang="zh-CN" sz="2600" b="1" dirty="0">
              <a:latin typeface="微软雅黑" panose="020B0503020204020204" pitchFamily="34" charset="-122"/>
              <a:ea typeface="微软雅黑" panose="020B0503020204020204" pitchFamily="34" charset="-122"/>
            </a:endParaRPr>
          </a:p>
          <a:p>
            <a:pPr lvl="2"/>
            <a:r>
              <a:rPr lang="en-US" altLang="zh-CN" sz="2400" b="1" dirty="0">
                <a:latin typeface="微软雅黑" panose="020B0503020204020204" pitchFamily="34" charset="-122"/>
                <a:ea typeface="微软雅黑" panose="020B0503020204020204" pitchFamily="34" charset="-122"/>
              </a:rPr>
              <a:t>AKS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Container</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SaaS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PaaS</a:t>
            </a:r>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VM</a:t>
            </a:r>
          </a:p>
          <a:p>
            <a:r>
              <a:rPr lang="zh-CN" altLang="en-US" sz="3000" b="1" dirty="0">
                <a:latin typeface="微软雅黑" panose="020B0503020204020204" pitchFamily="34" charset="-122"/>
                <a:ea typeface="微软雅黑" panose="020B0503020204020204" pitchFamily="34" charset="-122"/>
              </a:rPr>
              <a:t>主要选型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a:t>
            </a:r>
            <a:r>
              <a:rPr lang="en-US" altLang="zh-CN" sz="2600" b="1" dirty="0" err="1">
                <a:latin typeface="微软雅黑" panose="020B0503020204020204" pitchFamily="34" charset="-122"/>
                <a:ea typeface="微软雅黑" panose="020B0503020204020204" pitchFamily="34" charset="-122"/>
              </a:rPr>
              <a:t>Qdrant</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PostgreSQL + </a:t>
            </a:r>
            <a:r>
              <a:rPr lang="en-US" altLang="zh-CN" sz="2600" b="1" dirty="0" err="1">
                <a:latin typeface="微软雅黑" panose="020B0503020204020204" pitchFamily="34" charset="-122"/>
                <a:ea typeface="微软雅黑" panose="020B0503020204020204" pitchFamily="34" charset="-122"/>
              </a:rPr>
              <a:t>PgVector</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Redis + </a:t>
            </a:r>
            <a:r>
              <a:rPr lang="en-US" altLang="zh-CN" sz="2600" b="1" dirty="0" err="1">
                <a:latin typeface="微软雅黑" panose="020B0503020204020204" pitchFamily="34" charset="-122"/>
                <a:ea typeface="微软雅黑" panose="020B0503020204020204" pitchFamily="34" charset="-122"/>
              </a:rPr>
              <a:t>RediSearch</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次要选型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PostgreSQL SaaS </a:t>
            </a:r>
            <a:r>
              <a:rPr lang="zh-CN" altLang="en-US" sz="2600" b="1" dirty="0">
                <a:latin typeface="微软雅黑" panose="020B0503020204020204" pitchFamily="34" charset="-122"/>
                <a:ea typeface="微软雅黑" panose="020B0503020204020204" pitchFamily="34" charset="-122"/>
              </a:rPr>
              <a:t>目前不支持 </a:t>
            </a:r>
            <a:r>
              <a:rPr lang="en-US" altLang="zh-CN" sz="2600" b="1" dirty="0" err="1">
                <a:latin typeface="微软雅黑" panose="020B0503020204020204" pitchFamily="34" charset="-122"/>
                <a:ea typeface="微软雅黑" panose="020B0503020204020204" pitchFamily="34" charset="-122"/>
              </a:rPr>
              <a:t>PgVector</a:t>
            </a:r>
            <a:r>
              <a:rPr lang="en-US" altLang="zh-CN" sz="2600" b="1" dirty="0">
                <a:latin typeface="微软雅黑" panose="020B0503020204020204" pitchFamily="34" charset="-122"/>
                <a:ea typeface="微软雅黑" panose="020B0503020204020204" pitchFamily="34" charset="-122"/>
              </a:rPr>
              <a:t> </a:t>
            </a:r>
            <a:r>
              <a:rPr lang="zh-CN" altLang="en-US" sz="2600" b="1" dirty="0">
                <a:latin typeface="微软雅黑" panose="020B0503020204020204" pitchFamily="34" charset="-122"/>
                <a:ea typeface="微软雅黑" panose="020B0503020204020204" pitchFamily="34" charset="-122"/>
              </a:rPr>
              <a:t>扩展</a:t>
            </a:r>
            <a:endParaRPr lang="en-US" altLang="zh-CN" sz="26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pPr lvl="1"/>
            <a:r>
              <a:rPr lang="en-US" sz="2600" b="1" dirty="0">
                <a:latin typeface="微软雅黑" panose="020B0503020204020204" pitchFamily="34" charset="-122"/>
                <a:ea typeface="微软雅黑" panose="020B0503020204020204" pitchFamily="34" charset="-122"/>
              </a:rPr>
              <a:t>Azure </a:t>
            </a:r>
            <a:r>
              <a:rPr lang="en-US" altLang="zh-CN" sz="2600" b="1" dirty="0">
                <a:latin typeface="微软雅黑" panose="020B0503020204020204" pitchFamily="34" charset="-122"/>
                <a:ea typeface="微软雅黑" panose="020B0503020204020204" pitchFamily="34" charset="-122"/>
              </a:rPr>
              <a:t>S</a:t>
            </a:r>
            <a:r>
              <a:rPr lang="en-US" sz="2600" b="1" dirty="0">
                <a:latin typeface="微软雅黑" panose="020B0503020204020204" pitchFamily="34" charset="-122"/>
                <a:ea typeface="微软雅黑" panose="020B0503020204020204" pitchFamily="34" charset="-122"/>
              </a:rPr>
              <a:t>aaS: Redis Enterprise + </a:t>
            </a:r>
            <a:r>
              <a:rPr lang="en-US" sz="2600" b="1" dirty="0" err="1">
                <a:latin typeface="微软雅黑" panose="020B0503020204020204" pitchFamily="34" charset="-122"/>
                <a:ea typeface="微软雅黑" panose="020B0503020204020204" pitchFamily="34" charset="-122"/>
              </a:rPr>
              <a:t>Redi</a:t>
            </a:r>
            <a:r>
              <a:rPr lang="en-US" altLang="zh-CN" sz="2600" b="1" dirty="0" err="1">
                <a:latin typeface="微软雅黑" panose="020B0503020204020204" pitchFamily="34" charset="-122"/>
                <a:ea typeface="微软雅黑" panose="020B0503020204020204" pitchFamily="34" charset="-122"/>
              </a:rPr>
              <a:t>Search</a:t>
            </a:r>
            <a:r>
              <a:rPr lang="en-US" altLang="zh-CN" sz="2600" b="1" dirty="0">
                <a:latin typeface="微软雅黑" panose="020B0503020204020204" pitchFamily="34" charset="-122"/>
                <a:ea typeface="微软雅黑" panose="020B0503020204020204" pitchFamily="34" charset="-122"/>
              </a:rPr>
              <a:t> @ </a:t>
            </a:r>
            <a:r>
              <a:rPr lang="en-US" altLang="zh-CN" sz="2600" b="1" dirty="0">
                <a:highlight>
                  <a:srgbClr val="FFFF00"/>
                </a:highlight>
                <a:latin typeface="微软雅黑" panose="020B0503020204020204" pitchFamily="34" charset="-122"/>
                <a:ea typeface="微软雅黑" panose="020B0503020204020204" pitchFamily="34" charset="-122"/>
              </a:rPr>
              <a:t>East US</a:t>
            </a:r>
          </a:p>
          <a:p>
            <a:pPr lvl="2"/>
            <a:r>
              <a:rPr lang="zh-CN" altLang="en-US" sz="2200" b="1" dirty="0">
                <a:highlight>
                  <a:srgbClr val="FFFF00"/>
                </a:highlight>
                <a:latin typeface="微软雅黑" panose="020B0503020204020204" pitchFamily="34" charset="-122"/>
                <a:ea typeface="微软雅黑" panose="020B0503020204020204" pitchFamily="34" charset="-122"/>
              </a:rPr>
              <a:t>持久化：</a:t>
            </a:r>
            <a:r>
              <a:rPr lang="en-US" altLang="zh-CN" sz="2200" b="1" dirty="0">
                <a:highlight>
                  <a:srgbClr val="FFFF00"/>
                </a:highlight>
                <a:latin typeface="微软雅黑" panose="020B0503020204020204" pitchFamily="34" charset="-122"/>
                <a:ea typeface="微软雅黑" panose="020B0503020204020204" pitchFamily="34" charset="-122"/>
              </a:rPr>
              <a:t>backup, </a:t>
            </a:r>
            <a:r>
              <a:rPr lang="zh-CN" altLang="en-US" sz="2200" b="1" dirty="0">
                <a:highlight>
                  <a:srgbClr val="FFFF00"/>
                </a:highlight>
                <a:latin typeface="微软雅黑" panose="020B0503020204020204" pitchFamily="34" charset="-122"/>
                <a:ea typeface="微软雅黑" panose="020B0503020204020204" pitchFamily="34" charset="-122"/>
              </a:rPr>
              <a:t>重启手工 </a:t>
            </a:r>
            <a:r>
              <a:rPr lang="en-US" altLang="zh-CN" sz="2200" b="1" dirty="0">
                <a:highlight>
                  <a:srgbClr val="FFFF00"/>
                </a:highlight>
                <a:latin typeface="微软雅黑" panose="020B0503020204020204" pitchFamily="34" charset="-122"/>
                <a:ea typeface="微软雅黑" panose="020B0503020204020204" pitchFamily="34" charset="-122"/>
              </a:rPr>
              <a:t>restore???</a:t>
            </a:r>
          </a:p>
          <a:p>
            <a:pPr lvl="2"/>
            <a:r>
              <a:rPr lang="zh-CN" altLang="en-US" sz="2200" b="1" dirty="0">
                <a:latin typeface="微软雅黑" panose="020B0503020204020204" pitchFamily="34" charset="-122"/>
                <a:ea typeface="微软雅黑" panose="020B0503020204020204" pitchFamily="34" charset="-122"/>
              </a:rPr>
              <a:t>必须至少选到 </a:t>
            </a:r>
            <a:r>
              <a:rPr lang="en-US" altLang="zh-CN" sz="2200" b="1" dirty="0">
                <a:latin typeface="微软雅黑" panose="020B0503020204020204" pitchFamily="34" charset="-122"/>
                <a:ea typeface="微软雅黑" panose="020B0503020204020204" pitchFamily="34" charset="-122"/>
              </a:rPr>
              <a:t>US</a:t>
            </a: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到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数据铺底时间很长 </a:t>
            </a:r>
            <a:r>
              <a:rPr lang="en-US" altLang="zh-CN" sz="2200" b="1" dirty="0">
                <a:latin typeface="微软雅黑" panose="020B0503020204020204" pitchFamily="34" charset="-122"/>
                <a:ea typeface="微软雅黑" panose="020B0503020204020204" pitchFamily="34" charset="-122"/>
              </a:rPr>
              <a:t>90</a:t>
            </a:r>
            <a:r>
              <a:rPr lang="zh-CN" altLang="en-US" sz="2200" b="1" dirty="0">
                <a:latin typeface="微软雅黑" panose="020B0503020204020204" pitchFamily="34" charset="-122"/>
                <a:ea typeface="微软雅黑" panose="020B0503020204020204" pitchFamily="34" charset="-122"/>
              </a:rPr>
              <a:t>分钟</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经测试功能就绪支持 </a:t>
            </a:r>
            <a:r>
              <a:rPr lang="en-US" sz="2200" b="1" dirty="0" err="1">
                <a:latin typeface="微软雅黑" panose="020B0503020204020204" pitchFamily="34" charset="-122"/>
                <a:ea typeface="微软雅黑" panose="020B0503020204020204" pitchFamily="34" charset="-122"/>
              </a:rPr>
              <a:t>Redi</a:t>
            </a:r>
            <a:r>
              <a:rPr lang="en-US" altLang="zh-CN" sz="2200" b="1" dirty="0" err="1">
                <a:latin typeface="微软雅黑" panose="020B0503020204020204" pitchFamily="34" charset="-122"/>
                <a:ea typeface="微软雅黑" panose="020B0503020204020204" pitchFamily="34" charset="-122"/>
              </a:rPr>
              <a:t>Search</a:t>
            </a:r>
            <a:r>
              <a:rPr lang="en-US" altLang="zh-CN" sz="2200" b="1" dirty="0">
                <a:latin typeface="微软雅黑" panose="020B0503020204020204" pitchFamily="34" charset="-122"/>
                <a:ea typeface="微软雅黑" panose="020B0503020204020204" pitchFamily="34" charset="-122"/>
              </a:rPr>
              <a:t> </a:t>
            </a:r>
            <a:r>
              <a:rPr lang="zh-CN" altLang="en-US" sz="2200" b="1" dirty="0">
                <a:latin typeface="微软雅黑" panose="020B0503020204020204" pitchFamily="34" charset="-122"/>
                <a:ea typeface="微软雅黑" panose="020B0503020204020204" pitchFamily="34" charset="-122"/>
              </a:rPr>
              <a:t>向量检索</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调用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平均时长 </a:t>
            </a:r>
            <a:r>
              <a:rPr lang="en-US" altLang="zh-CN" sz="2200" b="1" dirty="0">
                <a:latin typeface="微软雅黑" panose="020B0503020204020204" pitchFamily="34" charset="-122"/>
                <a:ea typeface="微软雅黑" panose="020B0503020204020204" pitchFamily="34" charset="-122"/>
              </a:rPr>
              <a:t>1</a:t>
            </a:r>
            <a:r>
              <a:rPr lang="zh-CN" altLang="en-US" sz="2200" b="1" dirty="0">
                <a:latin typeface="微软雅黑" panose="020B0503020204020204" pitchFamily="34" charset="-122"/>
                <a:ea typeface="微软雅黑" panose="020B0503020204020204" pitchFamily="34" charset="-122"/>
              </a:rPr>
              <a:t>秒</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笔</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默认仅支持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向量相似度 </a:t>
            </a:r>
            <a:r>
              <a:rPr lang="en-US" altLang="zh-CN"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雷迪斯</a:t>
            </a:r>
            <a:endParaRPr lang="en-US" altLang="zh-CN" sz="2000" dirty="0">
              <a:solidFill>
                <a:srgbClr val="0070C0"/>
              </a:solidFill>
              <a:latin typeface="微软雅黑" panose="020B0503020204020204" pitchFamily="34" charset="-122"/>
              <a:ea typeface="微软雅黑" panose="020B0503020204020204" pitchFamily="34" charset="-122"/>
            </a:endParaRPr>
          </a:p>
          <a:p>
            <a:pPr lvl="1"/>
            <a:r>
              <a:rPr lang="zh-CN" altLang="en-US" sz="1900" b="1" dirty="0">
                <a:solidFill>
                  <a:srgbClr val="FF0000"/>
                </a:solidFill>
                <a:latin typeface="微软雅黑" panose="020B0503020204020204" pitchFamily="34" charset="-122"/>
                <a:ea typeface="微软雅黑" panose="020B0503020204020204" pitchFamily="34" charset="-122"/>
              </a:rPr>
              <a:t>内存数据库</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19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357051" y="470263"/>
            <a:ext cx="11521440"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单元性能测试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PgVector</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200" dirty="0">
                <a:latin typeface="微软雅黑" panose="020B0503020204020204" pitchFamily="34" charset="-122"/>
                <a:ea typeface="微软雅黑" panose="020B0503020204020204" pitchFamily="34" charset="-122"/>
              </a:rPr>
              <a:t>31</a:t>
            </a:r>
            <a:r>
              <a:rPr lang="zh-CN" altLang="en-US" sz="4200" dirty="0">
                <a:latin typeface="微软雅黑" panose="020B0503020204020204" pitchFamily="34" charset="-122"/>
                <a:ea typeface="微软雅黑" panose="020B0503020204020204" pitchFamily="34" charset="-122"/>
              </a:rPr>
              <a:t>字节</a:t>
            </a:r>
            <a:r>
              <a:rPr lang="en-US" altLang="zh-CN" sz="4200" dirty="0">
                <a:latin typeface="微软雅黑" panose="020B0503020204020204" pitchFamily="34" charset="-122"/>
                <a:ea typeface="微软雅黑" panose="020B0503020204020204" pitchFamily="34" charset="-122"/>
              </a:rPr>
              <a:t>?</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highlight>
                  <a:srgbClr val="FFFF00"/>
                </a:highlight>
                <a:latin typeface="微软雅黑" panose="020B0503020204020204" pitchFamily="34" charset="-122"/>
                <a:ea typeface="微软雅黑" panose="020B0503020204020204" pitchFamily="34" charset="-122"/>
              </a:rPr>
              <a:t>QdrantVectorDbClient</a:t>
            </a:r>
            <a:r>
              <a:rPr lang="en-US"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但是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 </a:t>
            </a:r>
            <a:r>
              <a:rPr lang="en-US" altLang="zh-CN" sz="4400" dirty="0" err="1">
                <a:latin typeface="微软雅黑" panose="020B0503020204020204" pitchFamily="34" charset="-122"/>
                <a:ea typeface="微软雅黑" panose="020B0503020204020204" pitchFamily="34" charset="-122"/>
              </a:rPr>
              <a:t>Github</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组织的其他语言 </a:t>
            </a:r>
            <a:r>
              <a:rPr lang="en-US" altLang="zh-CN" sz="4400" dirty="0">
                <a:latin typeface="微软雅黑" panose="020B0503020204020204" pitchFamily="34" charset="-122"/>
                <a:ea typeface="微软雅黑" panose="020B0503020204020204" pitchFamily="34" charset="-122"/>
              </a:rPr>
              <a:t>client </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openAI</a:t>
            </a:r>
            <a:r>
              <a:rPr lang="en-US" altLang="zh-CN" sz="4400" dirty="0">
                <a:latin typeface="微软雅黑" panose="020B0503020204020204" pitchFamily="34" charset="-122"/>
                <a:ea typeface="微软雅黑" panose="020B0503020204020204" pitchFamily="34" charset="-122"/>
              </a:rPr>
              <a:t>-cook-book Python Notebook </a:t>
            </a:r>
            <a:r>
              <a:rPr lang="zh-CN" altLang="en-US" sz="4400" dirty="0">
                <a:highlight>
                  <a:srgbClr val="FFFF00"/>
                </a:highlight>
                <a:latin typeface="微软雅黑" panose="020B0503020204020204" pitchFamily="34" charset="-122"/>
                <a:ea typeface="微软雅黑" panose="020B0503020204020204" pitchFamily="34" charset="-122"/>
              </a:rPr>
              <a:t>用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导入和检索数据</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a:t>
            </a:r>
            <a:r>
              <a:rPr lang="en-US" altLang="zh-CN" sz="4800" b="1" dirty="0" err="1">
                <a:latin typeface="微软雅黑" panose="020B0503020204020204" pitchFamily="34" charset="-122"/>
                <a:ea typeface="微软雅黑" panose="020B0503020204020204" pitchFamily="34" charset="-122"/>
              </a:rPr>
              <a:t>Liunx</a:t>
            </a:r>
            <a:r>
              <a:rPr lang="en-US" altLang="zh-CN" sz="4800" b="1" dirty="0">
                <a:latin typeface="微软雅黑" panose="020B0503020204020204" pitchFamily="34" charset="-122"/>
                <a:ea typeface="微软雅黑" panose="020B0503020204020204" pitchFamily="34" charset="-122"/>
              </a:rPr>
              <a:t>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 </a:t>
            </a:r>
            <a:r>
              <a:rPr lang="en-US" altLang="zh-CN" sz="4800" dirty="0" err="1">
                <a:highlight>
                  <a:srgbClr val="FFFF00"/>
                </a:highlight>
                <a:latin typeface="微软雅黑" panose="020B0503020204020204" pitchFamily="34" charset="-122"/>
                <a:ea typeface="微软雅黑" panose="020B0503020204020204" pitchFamily="34" charset="-122"/>
              </a:rPr>
              <a:t>RediSeach</a:t>
            </a:r>
            <a:r>
              <a:rPr lang="en-US" altLang="zh-CN"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向量索引，</a:t>
            </a:r>
            <a:r>
              <a:rPr lang="zh-CN" altLang="en-US" sz="4800" dirty="0">
                <a:latin typeface="微软雅黑" panose="020B0503020204020204" pitchFamily="34" charset="-122"/>
                <a:ea typeface="微软雅黑" panose="020B0503020204020204" pitchFamily="34" charset="-122"/>
              </a:rPr>
              <a:t>逐个执行 </a:t>
            </a:r>
            <a:r>
              <a:rPr lang="en-US" altLang="zh-CN" sz="4800" dirty="0">
                <a:latin typeface="微软雅黑" panose="020B0503020204020204" pitchFamily="34" charset="-122"/>
                <a:ea typeface="微软雅黑" panose="020B0503020204020204" pitchFamily="34" charset="-122"/>
              </a:rPr>
              <a:t>cell</a:t>
            </a:r>
          </a:p>
          <a:p>
            <a:pPr lvl="2"/>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vecsim-hybrid_queries_examples.ipynb</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master · </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7443</TotalTime>
  <Words>6685</Words>
  <Application>Microsoft Office PowerPoint</Application>
  <PresentationFormat>Widescreen</PresentationFormat>
  <Paragraphs>524</Paragraphs>
  <Slides>46</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0</vt:i4>
      </vt:variant>
      <vt:variant>
        <vt:lpstr>Slide Titles</vt:lpstr>
      </vt:variant>
      <vt:variant>
        <vt:i4>46</vt:i4>
      </vt:variant>
    </vt:vector>
  </HeadingPairs>
  <TitlesOfParts>
    <vt:vector size="51" baseType="lpstr">
      <vt:lpstr>微软雅黑</vt:lpstr>
      <vt:lpstr>Arial</vt:lpstr>
      <vt:lpstr>Trebuchet MS</vt:lpstr>
      <vt:lpstr>Wingdings 3</vt:lpstr>
      <vt:lpstr>Facet</vt:lpstr>
      <vt:lpstr>OpenAI Embeddings 向量检索开源数据库产品 性能初级评测与选型   Redis + RediSearch Module vs PostgreSQL + PgVector Extension vs Qdrant vs Milvus </vt:lpstr>
      <vt:lpstr>特别鸣谢</vt:lpstr>
      <vt:lpstr>向量基本概念</vt:lpstr>
      <vt:lpstr>回顾传统数据库索引</vt:lpstr>
      <vt:lpstr>向量(数据库)索引（个人认为属于科学不是科技，略懂，理解不够严谨专业）</vt:lpstr>
      <vt:lpstr>向量索引 HNSW 简介</vt:lpstr>
      <vt:lpstr>本次评测产品选型</vt:lpstr>
      <vt:lpstr>本次评测产品向量支持概况</vt:lpstr>
      <vt:lpstr>研发工具及生态</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无并发交叉对比测试过程性能监控</vt:lpstr>
      <vt:lpstr>场景3: 无并发 Qdrant HNSW 225K Local: Grpc vs SK Http  </vt:lpstr>
      <vt:lpstr>场景3: 无并发 Qdrant HNSW Cosine 225K Remote: Grpc vs SK Http  </vt:lpstr>
      <vt:lpstr>场景4: 无并发Qdrant HNSW Cosine 50w/100w local: Grpc vs SK Http  </vt:lpstr>
      <vt:lpstr>场景5: 无并发Milvus HNSW L2 local: 50w vs 100w vs 150w vs 200w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优劣分析（个人经验）</vt:lpstr>
      <vt:lpstr>Qdrant 优劣分析 续（个人发现）</vt:lpstr>
      <vt:lpstr>Milvus 优劣分析（个人经验）</vt:lpstr>
      <vt:lpstr>GitHub OpenAI cookbook/MS SK 向量数据库推荐选型</vt:lpstr>
      <vt:lpstr>GitHub OpenAI cookbook 首推1之 Chroma（色度）</vt:lpstr>
      <vt:lpstr>GitHub OpenAI cookbook 推荐3之 Weaviate（磨损率）</vt:lpstr>
      <vt:lpstr>GitHub OpenAI cookbook 推荐4之 milvus（ 鸢 ）</vt:lpstr>
      <vt:lpstr>GitHub OpenAI cookbook 推荐4之 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实操提示</vt:lpstr>
      <vt:lpstr>探讨SQL Server向量存取（仅供参考）</vt:lpstr>
      <vt:lpstr>探讨Azure SQL Dedicated pool分布式向量检索（仅供参考）</vt:lpstr>
      <vt:lpstr>实操演示</vt:lpstr>
      <vt:lpstr>探讨分布式数据库分库分表挑战</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1142</cp:revision>
  <dcterms:created xsi:type="dcterms:W3CDTF">2023-04-24T08:38:56Z</dcterms:created>
  <dcterms:modified xsi:type="dcterms:W3CDTF">2023-05-09T15:57:01Z</dcterms:modified>
</cp:coreProperties>
</file>

<file path=docProps/thumbnail.jpeg>
</file>